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39" r:id="rId3"/>
    <p:sldId id="340" r:id="rId4"/>
    <p:sldId id="264" r:id="rId5"/>
    <p:sldId id="346" r:id="rId6"/>
    <p:sldId id="327" r:id="rId7"/>
    <p:sldId id="347" r:id="rId8"/>
    <p:sldId id="337" r:id="rId9"/>
    <p:sldId id="361" r:id="rId10"/>
    <p:sldId id="363" r:id="rId11"/>
    <p:sldId id="364" r:id="rId12"/>
    <p:sldId id="367" r:id="rId13"/>
    <p:sldId id="365" r:id="rId14"/>
    <p:sldId id="366" r:id="rId15"/>
    <p:sldId id="348" r:id="rId16"/>
    <p:sldId id="350" r:id="rId17"/>
    <p:sldId id="351" r:id="rId18"/>
    <p:sldId id="355" r:id="rId19"/>
    <p:sldId id="357" r:id="rId20"/>
    <p:sldId id="358" r:id="rId21"/>
    <p:sldId id="3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C68"/>
    <a:srgbClr val="7A7D7E"/>
    <a:srgbClr val="213D68"/>
    <a:srgbClr val="C59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23C68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5D7-4C9A-B897-ADCC61F163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223C68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Agriculture, forestry, fishing &amp; hunting</c:v>
                </c:pt>
                <c:pt idx="1">
                  <c:v>Utilities</c:v>
                </c:pt>
                <c:pt idx="2">
                  <c:v>Other services</c:v>
                </c:pt>
                <c:pt idx="3">
                  <c:v>Mining</c:v>
                </c:pt>
                <c:pt idx="4">
                  <c:v>Information</c:v>
                </c:pt>
                <c:pt idx="5">
                  <c:v>Wholesale Trade</c:v>
                </c:pt>
                <c:pt idx="6">
                  <c:v>Transportation &amp; Warehousing</c:v>
                </c:pt>
                <c:pt idx="7">
                  <c:v>Manufacturing</c:v>
                </c:pt>
                <c:pt idx="8">
                  <c:v>Construction</c:v>
                </c:pt>
                <c:pt idx="9">
                  <c:v>Educational services, health care, social assistance</c:v>
                </c:pt>
                <c:pt idx="10">
                  <c:v>Retail trade</c:v>
                </c:pt>
                <c:pt idx="11">
                  <c:v>Government &amp; gov. enterprises</c:v>
                </c:pt>
                <c:pt idx="12">
                  <c:v>Professional &amp; business services</c:v>
                </c:pt>
                <c:pt idx="13">
                  <c:v>Arts, entertainment, recreation, accomodation, &amp; food service</c:v>
                </c:pt>
                <c:pt idx="14">
                  <c:v>Finance, insurance, real estate, rental &amp; leasing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2E-3</c:v>
                </c:pt>
                <c:pt idx="1">
                  <c:v>1.4E-2</c:v>
                </c:pt>
                <c:pt idx="2">
                  <c:v>1.7999999999999999E-2</c:v>
                </c:pt>
                <c:pt idx="3">
                  <c:v>2.3E-2</c:v>
                </c:pt>
                <c:pt idx="4">
                  <c:v>2.8000000000000001E-2</c:v>
                </c:pt>
                <c:pt idx="5">
                  <c:v>4.3999999999999997E-2</c:v>
                </c:pt>
                <c:pt idx="6">
                  <c:v>4.4999999999999998E-2</c:v>
                </c:pt>
                <c:pt idx="7">
                  <c:v>4.7E-2</c:v>
                </c:pt>
                <c:pt idx="8">
                  <c:v>5.3999999999999999E-2</c:v>
                </c:pt>
                <c:pt idx="9">
                  <c:v>6.7000000000000004E-2</c:v>
                </c:pt>
                <c:pt idx="10">
                  <c:v>6.9000000000000006E-2</c:v>
                </c:pt>
                <c:pt idx="11">
                  <c:v>0.104</c:v>
                </c:pt>
                <c:pt idx="12">
                  <c:v>0.11</c:v>
                </c:pt>
                <c:pt idx="13">
                  <c:v>0.16300000000000001</c:v>
                </c:pt>
                <c:pt idx="14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7-4C9A-B897-ADCC61F16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9824024"/>
        <c:axId val="679825336"/>
      </c:barChart>
      <c:catAx>
        <c:axId val="679824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223C68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679825336"/>
        <c:crosses val="autoZero"/>
        <c:auto val="1"/>
        <c:lblAlgn val="ctr"/>
        <c:lblOffset val="100"/>
        <c:noMultiLvlLbl val="0"/>
      </c:catAx>
      <c:valAx>
        <c:axId val="67982533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7982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23C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23C68"/>
                    </a:solidFill>
                    <a:latin typeface="Avenir Next LT Pro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Mineral County</c:v>
                </c:pt>
                <c:pt idx="1">
                  <c:v>Elko County</c:v>
                </c:pt>
                <c:pt idx="2">
                  <c:v> Nye County</c:v>
                </c:pt>
                <c:pt idx="3">
                  <c:v>Humboldt County</c:v>
                </c:pt>
                <c:pt idx="4">
                  <c:v>White Pine County</c:v>
                </c:pt>
                <c:pt idx="5">
                  <c:v>Esmeralda County</c:v>
                </c:pt>
                <c:pt idx="6">
                  <c:v>Pershing County</c:v>
                </c:pt>
                <c:pt idx="7">
                  <c:v>Lander County</c:v>
                </c:pt>
                <c:pt idx="8">
                  <c:v> Eureka County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8.6072922893006582E-2</c:v>
                </c:pt>
                <c:pt idx="1">
                  <c:v>0.11250221985437756</c:v>
                </c:pt>
                <c:pt idx="2">
                  <c:v>0.12029113012876909</c:v>
                </c:pt>
                <c:pt idx="3">
                  <c:v>0.27028071079062582</c:v>
                </c:pt>
                <c:pt idx="4">
                  <c:v>0.32445805843543829</c:v>
                </c:pt>
                <c:pt idx="5">
                  <c:v>0.38754325259515571</c:v>
                </c:pt>
                <c:pt idx="6">
                  <c:v>0.39173640167364016</c:v>
                </c:pt>
                <c:pt idx="7">
                  <c:v>0.61562323745064862</c:v>
                </c:pt>
                <c:pt idx="8">
                  <c:v>0.89476041200179135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8-4A35-A9AB-DC697E789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9841424"/>
        <c:axId val="699840440"/>
      </c:barChart>
      <c:catAx>
        <c:axId val="69984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23C68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699840440"/>
        <c:crosses val="autoZero"/>
        <c:auto val="1"/>
        <c:lblAlgn val="ctr"/>
        <c:lblOffset val="100"/>
        <c:noMultiLvlLbl val="0"/>
      </c:catAx>
      <c:valAx>
        <c:axId val="69984044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9984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2927373687573877E-2"/>
          <c:w val="1"/>
          <c:h val="0.82319480140210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13D68"/>
            </a:solidFill>
            <a:ln w="285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223C68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Employment</c:v>
                </c:pt>
                <c:pt idx="1">
                  <c:v>Nevada GDP</c:v>
                </c:pt>
                <c:pt idx="2">
                  <c:v>Wages &amp; Salaries</c:v>
                </c:pt>
                <c:pt idx="3">
                  <c:v>State General Fund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0.01</c:v>
                </c:pt>
                <c:pt idx="1">
                  <c:v>2.3E-2</c:v>
                </c:pt>
                <c:pt idx="2">
                  <c:v>2.4E-2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9-4F6E-A7BD-1C9D16E62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901680"/>
        <c:axId val="878902008"/>
      </c:barChart>
      <c:catAx>
        <c:axId val="87890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223C68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878902008"/>
        <c:crosses val="autoZero"/>
        <c:auto val="1"/>
        <c:lblAlgn val="ctr"/>
        <c:lblOffset val="100"/>
        <c:noMultiLvlLbl val="0"/>
      </c:catAx>
      <c:valAx>
        <c:axId val="878902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7890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3C02B-09CA-44F1-B6EB-9696F5E38BE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4EF73-752A-4073-868B-268C9815C7E1}">
      <dgm:prSet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cap="none" dirty="0">
              <a:solidFill>
                <a:srgbClr val="223C68"/>
              </a:solidFill>
            </a:rPr>
            <a:t>Mining works closely w/fed, state, and local regulators to create robust environmental stewardship program</a:t>
          </a:r>
        </a:p>
      </dgm:t>
    </dgm:pt>
    <dgm:pt modelId="{2A07D6E0-5F86-4CC0-A413-C71B2FD07382}" type="parTrans" cxnId="{9827BB51-32AB-460C-9280-088CBBD9A33A}">
      <dgm:prSet/>
      <dgm:spPr/>
      <dgm:t>
        <a:bodyPr/>
        <a:lstStyle/>
        <a:p>
          <a:endParaRPr lang="en-US"/>
        </a:p>
      </dgm:t>
    </dgm:pt>
    <dgm:pt modelId="{5F51A46B-FE4A-4BF8-BB04-5080E3AEDF2E}" type="sibTrans" cxnId="{9827BB51-32AB-460C-9280-088CBBD9A33A}">
      <dgm:prSet/>
      <dgm:spPr/>
      <dgm:t>
        <a:bodyPr/>
        <a:lstStyle/>
        <a:p>
          <a:endParaRPr lang="en-US"/>
        </a:p>
      </dgm:t>
    </dgm:pt>
    <dgm:pt modelId="{83E4048E-734D-43CC-B96D-4F2899027902}">
      <dgm:prSet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cap="none" dirty="0">
              <a:solidFill>
                <a:srgbClr val="223C68"/>
              </a:solidFill>
            </a:rPr>
            <a:t>Mines submit reclamation plan and pay a bond before operations begin</a:t>
          </a:r>
        </a:p>
      </dgm:t>
    </dgm:pt>
    <dgm:pt modelId="{7C9CB25D-3A03-49BB-AE7D-A183730671CC}" type="parTrans" cxnId="{2BD296BD-DC61-4AFF-8B3B-36D1E42302E4}">
      <dgm:prSet/>
      <dgm:spPr/>
      <dgm:t>
        <a:bodyPr/>
        <a:lstStyle/>
        <a:p>
          <a:endParaRPr lang="en-US"/>
        </a:p>
      </dgm:t>
    </dgm:pt>
    <dgm:pt modelId="{911CE2C1-C270-49CC-B385-00C3378AF54B}" type="sibTrans" cxnId="{2BD296BD-DC61-4AFF-8B3B-36D1E42302E4}">
      <dgm:prSet/>
      <dgm:spPr/>
      <dgm:t>
        <a:bodyPr/>
        <a:lstStyle/>
        <a:p>
          <a:endParaRPr lang="en-US"/>
        </a:p>
      </dgm:t>
    </dgm:pt>
    <dgm:pt modelId="{7C7BEDC4-4D7E-4D23-8672-0F169DEDE6A3}">
      <dgm:prSet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cap="none" dirty="0">
              <a:solidFill>
                <a:srgbClr val="223C68"/>
              </a:solidFill>
            </a:rPr>
            <a:t>State of NV holds $2.3 billion in bonds</a:t>
          </a:r>
        </a:p>
      </dgm:t>
    </dgm:pt>
    <dgm:pt modelId="{A3E7D5B6-68B5-4622-8273-24A66DF5E2FE}" type="parTrans" cxnId="{2E58967D-D6B4-46E2-8E61-BDE348E587DF}">
      <dgm:prSet/>
      <dgm:spPr/>
      <dgm:t>
        <a:bodyPr/>
        <a:lstStyle/>
        <a:p>
          <a:endParaRPr lang="en-US"/>
        </a:p>
      </dgm:t>
    </dgm:pt>
    <dgm:pt modelId="{1546D242-D84F-4265-9815-B796CCF8224D}" type="sibTrans" cxnId="{2E58967D-D6B4-46E2-8E61-BDE348E587DF}">
      <dgm:prSet/>
      <dgm:spPr/>
      <dgm:t>
        <a:bodyPr/>
        <a:lstStyle/>
        <a:p>
          <a:endParaRPr lang="en-US"/>
        </a:p>
      </dgm:t>
    </dgm:pt>
    <dgm:pt modelId="{D7616B14-FDD5-41A9-8C4E-8B4F7D6298B9}">
      <dgm:prSet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cap="none" dirty="0">
              <a:solidFill>
                <a:srgbClr val="223C68"/>
              </a:solidFill>
            </a:rPr>
            <a:t>Mines monitor air &amp; water quality to ensure compliance. Also are regularly subject to regulatory inspections.</a:t>
          </a:r>
        </a:p>
      </dgm:t>
    </dgm:pt>
    <dgm:pt modelId="{AA293221-B6E5-494C-BF6F-0E84B86796F5}" type="parTrans" cxnId="{809B0A41-3532-47EC-9277-05CD696E1486}">
      <dgm:prSet/>
      <dgm:spPr/>
      <dgm:t>
        <a:bodyPr/>
        <a:lstStyle/>
        <a:p>
          <a:endParaRPr lang="en-US"/>
        </a:p>
      </dgm:t>
    </dgm:pt>
    <dgm:pt modelId="{273199CF-E284-436E-B05F-ECA8ADA4F81A}" type="sibTrans" cxnId="{809B0A41-3532-47EC-9277-05CD696E1486}">
      <dgm:prSet/>
      <dgm:spPr/>
      <dgm:t>
        <a:bodyPr/>
        <a:lstStyle/>
        <a:p>
          <a:endParaRPr lang="en-US"/>
        </a:p>
      </dgm:t>
    </dgm:pt>
    <dgm:pt modelId="{86658ACE-FE7B-4388-B3B9-39A14A9D1701}">
      <dgm:prSet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US" b="1" dirty="0"/>
            <a:t>Mines fund projects to clean up mistakes of the past and also monitor modern projects even after released from governmental obligations</a:t>
          </a:r>
        </a:p>
      </dgm:t>
    </dgm:pt>
    <dgm:pt modelId="{C5EA8324-B17A-4138-B5E1-2B5085D05DB2}" type="parTrans" cxnId="{FA82CC80-6431-433C-849C-67C7F2F2A315}">
      <dgm:prSet/>
      <dgm:spPr/>
      <dgm:t>
        <a:bodyPr/>
        <a:lstStyle/>
        <a:p>
          <a:endParaRPr lang="en-US"/>
        </a:p>
      </dgm:t>
    </dgm:pt>
    <dgm:pt modelId="{CDB381FC-7A51-4D83-8F49-0E2F2FFDB187}" type="sibTrans" cxnId="{FA82CC80-6431-433C-849C-67C7F2F2A315}">
      <dgm:prSet/>
      <dgm:spPr/>
      <dgm:t>
        <a:bodyPr/>
        <a:lstStyle/>
        <a:p>
          <a:endParaRPr lang="en-US"/>
        </a:p>
      </dgm:t>
    </dgm:pt>
    <dgm:pt modelId="{0AE5D725-802A-460A-812C-C5BD69F00D15}" type="pres">
      <dgm:prSet presAssocID="{F583C02B-09CA-44F1-B6EB-9696F5E38BEB}" presName="root" presStyleCnt="0">
        <dgm:presLayoutVars>
          <dgm:dir/>
          <dgm:resizeHandles val="exact"/>
        </dgm:presLayoutVars>
      </dgm:prSet>
      <dgm:spPr/>
    </dgm:pt>
    <dgm:pt modelId="{E6514C87-3C96-4FB4-BDDF-87B3A6D04307}" type="pres">
      <dgm:prSet presAssocID="{AD54EF73-752A-4073-868B-268C9815C7E1}" presName="compNode" presStyleCnt="0"/>
      <dgm:spPr/>
    </dgm:pt>
    <dgm:pt modelId="{572C7206-C7BF-49DA-AB68-62E19B4D80A6}" type="pres">
      <dgm:prSet presAssocID="{AD54EF73-752A-4073-868B-268C9815C7E1}" presName="iconBgRect" presStyleLbl="bgShp" presStyleIdx="0" presStyleCnt="5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</dgm:pt>
    <dgm:pt modelId="{B0761359-7835-4235-B355-363EE6127B1C}" type="pres">
      <dgm:prSet presAssocID="{AD54EF73-752A-4073-868B-268C9815C7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54825C7C-8650-47A6-A009-BAAA4B5A20CA}" type="pres">
      <dgm:prSet presAssocID="{AD54EF73-752A-4073-868B-268C9815C7E1}" presName="spaceRect" presStyleCnt="0"/>
      <dgm:spPr/>
    </dgm:pt>
    <dgm:pt modelId="{A0D60BF3-481D-400D-A758-C07088A53106}" type="pres">
      <dgm:prSet presAssocID="{AD54EF73-752A-4073-868B-268C9815C7E1}" presName="textRect" presStyleLbl="revTx" presStyleIdx="0" presStyleCnt="5">
        <dgm:presLayoutVars>
          <dgm:chMax val="1"/>
          <dgm:chPref val="1"/>
        </dgm:presLayoutVars>
      </dgm:prSet>
      <dgm:spPr/>
    </dgm:pt>
    <dgm:pt modelId="{14DDA632-9395-4AFC-91AA-A8BEA5303D3B}" type="pres">
      <dgm:prSet presAssocID="{5F51A46B-FE4A-4BF8-BB04-5080E3AEDF2E}" presName="sibTrans" presStyleCnt="0"/>
      <dgm:spPr/>
    </dgm:pt>
    <dgm:pt modelId="{EE598C6A-51BE-49A9-88A9-7FD166ABA680}" type="pres">
      <dgm:prSet presAssocID="{83E4048E-734D-43CC-B96D-4F2899027902}" presName="compNode" presStyleCnt="0"/>
      <dgm:spPr/>
    </dgm:pt>
    <dgm:pt modelId="{F012F9B3-231B-46B7-BEF1-1EE9B6F9ED31}" type="pres">
      <dgm:prSet presAssocID="{83E4048E-734D-43CC-B96D-4F2899027902}" presName="iconBgRect" presStyleLbl="bgShp" presStyleIdx="1" presStyleCnt="5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</dgm:pt>
    <dgm:pt modelId="{2B108A66-418E-4F8E-9887-2C8EC780D1C9}" type="pres">
      <dgm:prSet presAssocID="{83E4048E-734D-43CC-B96D-4F289902790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385C4B5C-6CBE-484E-BA44-8F0F18D1E9FC}" type="pres">
      <dgm:prSet presAssocID="{83E4048E-734D-43CC-B96D-4F2899027902}" presName="spaceRect" presStyleCnt="0"/>
      <dgm:spPr/>
    </dgm:pt>
    <dgm:pt modelId="{A64B2AE1-C691-42E4-B6F5-CDCD0D88D111}" type="pres">
      <dgm:prSet presAssocID="{83E4048E-734D-43CC-B96D-4F2899027902}" presName="textRect" presStyleLbl="revTx" presStyleIdx="1" presStyleCnt="5">
        <dgm:presLayoutVars>
          <dgm:chMax val="1"/>
          <dgm:chPref val="1"/>
        </dgm:presLayoutVars>
      </dgm:prSet>
      <dgm:spPr/>
    </dgm:pt>
    <dgm:pt modelId="{DF723770-EA70-4225-BD96-CEA98BBCB51C}" type="pres">
      <dgm:prSet presAssocID="{911CE2C1-C270-49CC-B385-00C3378AF54B}" presName="sibTrans" presStyleCnt="0"/>
      <dgm:spPr/>
    </dgm:pt>
    <dgm:pt modelId="{F073B808-F4F6-475F-8B85-FE2C95ADC235}" type="pres">
      <dgm:prSet presAssocID="{7C7BEDC4-4D7E-4D23-8672-0F169DEDE6A3}" presName="compNode" presStyleCnt="0"/>
      <dgm:spPr/>
    </dgm:pt>
    <dgm:pt modelId="{0E1FFA0B-4B7C-410A-820A-98B804E98F69}" type="pres">
      <dgm:prSet presAssocID="{7C7BEDC4-4D7E-4D23-8672-0F169DEDE6A3}" presName="iconBgRect" presStyleLbl="bgShp" presStyleIdx="2" presStyleCnt="5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</dgm:pt>
    <dgm:pt modelId="{5C71B69F-15A6-4A2A-8BDE-8C38F704B88C}" type="pres">
      <dgm:prSet presAssocID="{7C7BEDC4-4D7E-4D23-8672-0F169DEDE6A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1E84989-6305-4D0C-BF4A-E7375F2DE4DE}" type="pres">
      <dgm:prSet presAssocID="{7C7BEDC4-4D7E-4D23-8672-0F169DEDE6A3}" presName="spaceRect" presStyleCnt="0"/>
      <dgm:spPr/>
    </dgm:pt>
    <dgm:pt modelId="{115402E2-B474-4417-8EA9-2A931FDE765B}" type="pres">
      <dgm:prSet presAssocID="{7C7BEDC4-4D7E-4D23-8672-0F169DEDE6A3}" presName="textRect" presStyleLbl="revTx" presStyleIdx="2" presStyleCnt="5">
        <dgm:presLayoutVars>
          <dgm:chMax val="1"/>
          <dgm:chPref val="1"/>
        </dgm:presLayoutVars>
      </dgm:prSet>
      <dgm:spPr/>
    </dgm:pt>
    <dgm:pt modelId="{F05B1DB4-9BE3-45D2-B3E1-112123A58CD8}" type="pres">
      <dgm:prSet presAssocID="{1546D242-D84F-4265-9815-B796CCF8224D}" presName="sibTrans" presStyleCnt="0"/>
      <dgm:spPr/>
    </dgm:pt>
    <dgm:pt modelId="{5DE727A5-B589-4AB2-818B-1E520863A088}" type="pres">
      <dgm:prSet presAssocID="{D7616B14-FDD5-41A9-8C4E-8B4F7D6298B9}" presName="compNode" presStyleCnt="0"/>
      <dgm:spPr/>
    </dgm:pt>
    <dgm:pt modelId="{53321FAA-B06F-46CA-AD8A-1F9208C2C719}" type="pres">
      <dgm:prSet presAssocID="{D7616B14-FDD5-41A9-8C4E-8B4F7D6298B9}" presName="iconBgRect" presStyleLbl="bgShp" presStyleIdx="3" presStyleCnt="5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</dgm:pt>
    <dgm:pt modelId="{3CBD1542-5D20-45CA-A18D-0AFFAD850177}" type="pres">
      <dgm:prSet presAssocID="{D7616B14-FDD5-41A9-8C4E-8B4F7D6298B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 with solid fill"/>
        </a:ext>
      </dgm:extLst>
    </dgm:pt>
    <dgm:pt modelId="{01357161-4F1C-4C67-84EF-B50CA29FB8E2}" type="pres">
      <dgm:prSet presAssocID="{D7616B14-FDD5-41A9-8C4E-8B4F7D6298B9}" presName="spaceRect" presStyleCnt="0"/>
      <dgm:spPr/>
    </dgm:pt>
    <dgm:pt modelId="{CE3660CF-9D02-4A77-84AB-719ED0CDD6F0}" type="pres">
      <dgm:prSet presAssocID="{D7616B14-FDD5-41A9-8C4E-8B4F7D6298B9}" presName="textRect" presStyleLbl="revTx" presStyleIdx="3" presStyleCnt="5">
        <dgm:presLayoutVars>
          <dgm:chMax val="1"/>
          <dgm:chPref val="1"/>
        </dgm:presLayoutVars>
      </dgm:prSet>
      <dgm:spPr/>
    </dgm:pt>
    <dgm:pt modelId="{0D8E2C67-ADA7-45A8-95EB-9DA9CA8A9ADF}" type="pres">
      <dgm:prSet presAssocID="{273199CF-E284-436E-B05F-ECA8ADA4F81A}" presName="sibTrans" presStyleCnt="0"/>
      <dgm:spPr/>
    </dgm:pt>
    <dgm:pt modelId="{D2E9B681-39A8-4762-A1CC-DD3C24D794A7}" type="pres">
      <dgm:prSet presAssocID="{86658ACE-FE7B-4388-B3B9-39A14A9D1701}" presName="compNode" presStyleCnt="0"/>
      <dgm:spPr/>
    </dgm:pt>
    <dgm:pt modelId="{BF8ADECE-4314-46C0-A74B-E8B5824D384C}" type="pres">
      <dgm:prSet presAssocID="{86658ACE-FE7B-4388-B3B9-39A14A9D1701}" presName="iconBgRect" presStyleLbl="bgShp" presStyleIdx="4" presStyleCnt="5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</dgm:pt>
    <dgm:pt modelId="{AAFD71CE-79EA-45C5-A347-58EAA4AEB63C}" type="pres">
      <dgm:prSet presAssocID="{86658ACE-FE7B-4388-B3B9-39A14A9D170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C85E850B-EC7E-4E12-A5E4-AF64B72DE181}" type="pres">
      <dgm:prSet presAssocID="{86658ACE-FE7B-4388-B3B9-39A14A9D1701}" presName="spaceRect" presStyleCnt="0"/>
      <dgm:spPr/>
    </dgm:pt>
    <dgm:pt modelId="{6C1BA64B-6C6E-4C55-9B27-DE3836899501}" type="pres">
      <dgm:prSet presAssocID="{86658ACE-FE7B-4388-B3B9-39A14A9D170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09B0A41-3532-47EC-9277-05CD696E1486}" srcId="{F583C02B-09CA-44F1-B6EB-9696F5E38BEB}" destId="{D7616B14-FDD5-41A9-8C4E-8B4F7D6298B9}" srcOrd="3" destOrd="0" parTransId="{AA293221-B6E5-494C-BF6F-0E84B86796F5}" sibTransId="{273199CF-E284-436E-B05F-ECA8ADA4F81A}"/>
    <dgm:cxn modelId="{9827BB51-32AB-460C-9280-088CBBD9A33A}" srcId="{F583C02B-09CA-44F1-B6EB-9696F5E38BEB}" destId="{AD54EF73-752A-4073-868B-268C9815C7E1}" srcOrd="0" destOrd="0" parTransId="{2A07D6E0-5F86-4CC0-A413-C71B2FD07382}" sibTransId="{5F51A46B-FE4A-4BF8-BB04-5080E3AEDF2E}"/>
    <dgm:cxn modelId="{C866C669-D689-454D-8F23-B1C335D80446}" type="presOf" srcId="{83E4048E-734D-43CC-B96D-4F2899027902}" destId="{A64B2AE1-C691-42E4-B6F5-CDCD0D88D111}" srcOrd="0" destOrd="0" presId="urn:microsoft.com/office/officeart/2018/5/layout/IconCircleLabelList"/>
    <dgm:cxn modelId="{5BF1BF6C-F3A9-41BF-A146-2DF774C72372}" type="presOf" srcId="{7C7BEDC4-4D7E-4D23-8672-0F169DEDE6A3}" destId="{115402E2-B474-4417-8EA9-2A931FDE765B}" srcOrd="0" destOrd="0" presId="urn:microsoft.com/office/officeart/2018/5/layout/IconCircleLabelList"/>
    <dgm:cxn modelId="{C2387973-1362-4A44-8350-7034616A07FE}" type="presOf" srcId="{D7616B14-FDD5-41A9-8C4E-8B4F7D6298B9}" destId="{CE3660CF-9D02-4A77-84AB-719ED0CDD6F0}" srcOrd="0" destOrd="0" presId="urn:microsoft.com/office/officeart/2018/5/layout/IconCircleLabelList"/>
    <dgm:cxn modelId="{2E58967D-D6B4-46E2-8E61-BDE348E587DF}" srcId="{F583C02B-09CA-44F1-B6EB-9696F5E38BEB}" destId="{7C7BEDC4-4D7E-4D23-8672-0F169DEDE6A3}" srcOrd="2" destOrd="0" parTransId="{A3E7D5B6-68B5-4622-8273-24A66DF5E2FE}" sibTransId="{1546D242-D84F-4265-9815-B796CCF8224D}"/>
    <dgm:cxn modelId="{FA82CC80-6431-433C-849C-67C7F2F2A315}" srcId="{F583C02B-09CA-44F1-B6EB-9696F5E38BEB}" destId="{86658ACE-FE7B-4388-B3B9-39A14A9D1701}" srcOrd="4" destOrd="0" parTransId="{C5EA8324-B17A-4138-B5E1-2B5085D05DB2}" sibTransId="{CDB381FC-7A51-4D83-8F49-0E2F2FFDB187}"/>
    <dgm:cxn modelId="{2BD296BD-DC61-4AFF-8B3B-36D1E42302E4}" srcId="{F583C02B-09CA-44F1-B6EB-9696F5E38BEB}" destId="{83E4048E-734D-43CC-B96D-4F2899027902}" srcOrd="1" destOrd="0" parTransId="{7C9CB25D-3A03-49BB-AE7D-A183730671CC}" sibTransId="{911CE2C1-C270-49CC-B385-00C3378AF54B}"/>
    <dgm:cxn modelId="{6C21CDE1-13A3-4B84-B36E-9A824A7AEF49}" type="presOf" srcId="{86658ACE-FE7B-4388-B3B9-39A14A9D1701}" destId="{6C1BA64B-6C6E-4C55-9B27-DE3836899501}" srcOrd="0" destOrd="0" presId="urn:microsoft.com/office/officeart/2018/5/layout/IconCircleLabelList"/>
    <dgm:cxn modelId="{B3815EE4-92EB-41E6-8355-C0FD003B85F8}" type="presOf" srcId="{AD54EF73-752A-4073-868B-268C9815C7E1}" destId="{A0D60BF3-481D-400D-A758-C07088A53106}" srcOrd="0" destOrd="0" presId="urn:microsoft.com/office/officeart/2018/5/layout/IconCircleLabelList"/>
    <dgm:cxn modelId="{23D7C4FB-7CD5-4F36-82BF-B473DB593C3E}" type="presOf" srcId="{F583C02B-09CA-44F1-B6EB-9696F5E38BEB}" destId="{0AE5D725-802A-460A-812C-C5BD69F00D15}" srcOrd="0" destOrd="0" presId="urn:microsoft.com/office/officeart/2018/5/layout/IconCircleLabelList"/>
    <dgm:cxn modelId="{76FF391F-1DD1-4C94-A1F5-A56C2D35D537}" type="presParOf" srcId="{0AE5D725-802A-460A-812C-C5BD69F00D15}" destId="{E6514C87-3C96-4FB4-BDDF-87B3A6D04307}" srcOrd="0" destOrd="0" presId="urn:microsoft.com/office/officeart/2018/5/layout/IconCircleLabelList"/>
    <dgm:cxn modelId="{85CED18A-3EA0-4815-91AD-1DD1CAD75DE9}" type="presParOf" srcId="{E6514C87-3C96-4FB4-BDDF-87B3A6D04307}" destId="{572C7206-C7BF-49DA-AB68-62E19B4D80A6}" srcOrd="0" destOrd="0" presId="urn:microsoft.com/office/officeart/2018/5/layout/IconCircleLabelList"/>
    <dgm:cxn modelId="{CDC0C070-F331-4F7B-ABC4-1A277E97E3CF}" type="presParOf" srcId="{E6514C87-3C96-4FB4-BDDF-87B3A6D04307}" destId="{B0761359-7835-4235-B355-363EE6127B1C}" srcOrd="1" destOrd="0" presId="urn:microsoft.com/office/officeart/2018/5/layout/IconCircleLabelList"/>
    <dgm:cxn modelId="{0CFC16D9-0FAC-40F8-93B4-B0BE451489F4}" type="presParOf" srcId="{E6514C87-3C96-4FB4-BDDF-87B3A6D04307}" destId="{54825C7C-8650-47A6-A009-BAAA4B5A20CA}" srcOrd="2" destOrd="0" presId="urn:microsoft.com/office/officeart/2018/5/layout/IconCircleLabelList"/>
    <dgm:cxn modelId="{868DC666-F656-4817-A59D-456430350B23}" type="presParOf" srcId="{E6514C87-3C96-4FB4-BDDF-87B3A6D04307}" destId="{A0D60BF3-481D-400D-A758-C07088A53106}" srcOrd="3" destOrd="0" presId="urn:microsoft.com/office/officeart/2018/5/layout/IconCircleLabelList"/>
    <dgm:cxn modelId="{CB5245B0-C742-4ADC-8363-CEB0BE83A95C}" type="presParOf" srcId="{0AE5D725-802A-460A-812C-C5BD69F00D15}" destId="{14DDA632-9395-4AFC-91AA-A8BEA5303D3B}" srcOrd="1" destOrd="0" presId="urn:microsoft.com/office/officeart/2018/5/layout/IconCircleLabelList"/>
    <dgm:cxn modelId="{12388124-2BAD-4D73-994E-95C1ED1E66E0}" type="presParOf" srcId="{0AE5D725-802A-460A-812C-C5BD69F00D15}" destId="{EE598C6A-51BE-49A9-88A9-7FD166ABA680}" srcOrd="2" destOrd="0" presId="urn:microsoft.com/office/officeart/2018/5/layout/IconCircleLabelList"/>
    <dgm:cxn modelId="{C3CBCCEE-9B77-471E-91D3-CA152AD3271D}" type="presParOf" srcId="{EE598C6A-51BE-49A9-88A9-7FD166ABA680}" destId="{F012F9B3-231B-46B7-BEF1-1EE9B6F9ED31}" srcOrd="0" destOrd="0" presId="urn:microsoft.com/office/officeart/2018/5/layout/IconCircleLabelList"/>
    <dgm:cxn modelId="{5E814434-D3DC-4D2A-BCE3-70D3023ED7DA}" type="presParOf" srcId="{EE598C6A-51BE-49A9-88A9-7FD166ABA680}" destId="{2B108A66-418E-4F8E-9887-2C8EC780D1C9}" srcOrd="1" destOrd="0" presId="urn:microsoft.com/office/officeart/2018/5/layout/IconCircleLabelList"/>
    <dgm:cxn modelId="{170F5D0B-6B1B-4FE8-A28F-D60FF2DDAD84}" type="presParOf" srcId="{EE598C6A-51BE-49A9-88A9-7FD166ABA680}" destId="{385C4B5C-6CBE-484E-BA44-8F0F18D1E9FC}" srcOrd="2" destOrd="0" presId="urn:microsoft.com/office/officeart/2018/5/layout/IconCircleLabelList"/>
    <dgm:cxn modelId="{4F1F8585-7B13-4495-B98E-9D50D79523AA}" type="presParOf" srcId="{EE598C6A-51BE-49A9-88A9-7FD166ABA680}" destId="{A64B2AE1-C691-42E4-B6F5-CDCD0D88D111}" srcOrd="3" destOrd="0" presId="urn:microsoft.com/office/officeart/2018/5/layout/IconCircleLabelList"/>
    <dgm:cxn modelId="{7D3B6E6F-B6A6-4FE5-BA66-29281E2C18C8}" type="presParOf" srcId="{0AE5D725-802A-460A-812C-C5BD69F00D15}" destId="{DF723770-EA70-4225-BD96-CEA98BBCB51C}" srcOrd="3" destOrd="0" presId="urn:microsoft.com/office/officeart/2018/5/layout/IconCircleLabelList"/>
    <dgm:cxn modelId="{2CB0AF1F-A659-4AF5-AE1B-0B72B6154F13}" type="presParOf" srcId="{0AE5D725-802A-460A-812C-C5BD69F00D15}" destId="{F073B808-F4F6-475F-8B85-FE2C95ADC235}" srcOrd="4" destOrd="0" presId="urn:microsoft.com/office/officeart/2018/5/layout/IconCircleLabelList"/>
    <dgm:cxn modelId="{8F886A5E-F93B-4551-B52D-C4CEC995DCFD}" type="presParOf" srcId="{F073B808-F4F6-475F-8B85-FE2C95ADC235}" destId="{0E1FFA0B-4B7C-410A-820A-98B804E98F69}" srcOrd="0" destOrd="0" presId="urn:microsoft.com/office/officeart/2018/5/layout/IconCircleLabelList"/>
    <dgm:cxn modelId="{99CB0B66-1AB6-47CD-94B7-E68DFE1FA17F}" type="presParOf" srcId="{F073B808-F4F6-475F-8B85-FE2C95ADC235}" destId="{5C71B69F-15A6-4A2A-8BDE-8C38F704B88C}" srcOrd="1" destOrd="0" presId="urn:microsoft.com/office/officeart/2018/5/layout/IconCircleLabelList"/>
    <dgm:cxn modelId="{5B5FA16E-34E0-43C6-AD2E-343ED03FCD34}" type="presParOf" srcId="{F073B808-F4F6-475F-8B85-FE2C95ADC235}" destId="{81E84989-6305-4D0C-BF4A-E7375F2DE4DE}" srcOrd="2" destOrd="0" presId="urn:microsoft.com/office/officeart/2018/5/layout/IconCircleLabelList"/>
    <dgm:cxn modelId="{DA138106-EC8B-42B5-9E67-5E9B2C7C7FBA}" type="presParOf" srcId="{F073B808-F4F6-475F-8B85-FE2C95ADC235}" destId="{115402E2-B474-4417-8EA9-2A931FDE765B}" srcOrd="3" destOrd="0" presId="urn:microsoft.com/office/officeart/2018/5/layout/IconCircleLabelList"/>
    <dgm:cxn modelId="{4E62FB76-1187-4A12-8BC5-7459333468D7}" type="presParOf" srcId="{0AE5D725-802A-460A-812C-C5BD69F00D15}" destId="{F05B1DB4-9BE3-45D2-B3E1-112123A58CD8}" srcOrd="5" destOrd="0" presId="urn:microsoft.com/office/officeart/2018/5/layout/IconCircleLabelList"/>
    <dgm:cxn modelId="{6BA395F9-0128-4391-8415-2ED203B8DFF1}" type="presParOf" srcId="{0AE5D725-802A-460A-812C-C5BD69F00D15}" destId="{5DE727A5-B589-4AB2-818B-1E520863A088}" srcOrd="6" destOrd="0" presId="urn:microsoft.com/office/officeart/2018/5/layout/IconCircleLabelList"/>
    <dgm:cxn modelId="{E82C613E-B533-4727-9AAB-EB1D77F418A6}" type="presParOf" srcId="{5DE727A5-B589-4AB2-818B-1E520863A088}" destId="{53321FAA-B06F-46CA-AD8A-1F9208C2C719}" srcOrd="0" destOrd="0" presId="urn:microsoft.com/office/officeart/2018/5/layout/IconCircleLabelList"/>
    <dgm:cxn modelId="{F073DEEA-BAAB-4DD3-9B7D-D99246A8651E}" type="presParOf" srcId="{5DE727A5-B589-4AB2-818B-1E520863A088}" destId="{3CBD1542-5D20-45CA-A18D-0AFFAD850177}" srcOrd="1" destOrd="0" presId="urn:microsoft.com/office/officeart/2018/5/layout/IconCircleLabelList"/>
    <dgm:cxn modelId="{BEEA0ACB-3D0C-4570-8084-EC9FFFEF5EDF}" type="presParOf" srcId="{5DE727A5-B589-4AB2-818B-1E520863A088}" destId="{01357161-4F1C-4C67-84EF-B50CA29FB8E2}" srcOrd="2" destOrd="0" presId="urn:microsoft.com/office/officeart/2018/5/layout/IconCircleLabelList"/>
    <dgm:cxn modelId="{EE41A1BD-B03C-4D2B-A896-0ADC02020ACA}" type="presParOf" srcId="{5DE727A5-B589-4AB2-818B-1E520863A088}" destId="{CE3660CF-9D02-4A77-84AB-719ED0CDD6F0}" srcOrd="3" destOrd="0" presId="urn:microsoft.com/office/officeart/2018/5/layout/IconCircleLabelList"/>
    <dgm:cxn modelId="{8442ABEB-CFC0-4E10-A132-17966BA24500}" type="presParOf" srcId="{0AE5D725-802A-460A-812C-C5BD69F00D15}" destId="{0D8E2C67-ADA7-45A8-95EB-9DA9CA8A9ADF}" srcOrd="7" destOrd="0" presId="urn:microsoft.com/office/officeart/2018/5/layout/IconCircleLabelList"/>
    <dgm:cxn modelId="{241E0A67-1931-4E28-BCFD-B77E865EA990}" type="presParOf" srcId="{0AE5D725-802A-460A-812C-C5BD69F00D15}" destId="{D2E9B681-39A8-4762-A1CC-DD3C24D794A7}" srcOrd="8" destOrd="0" presId="urn:microsoft.com/office/officeart/2018/5/layout/IconCircleLabelList"/>
    <dgm:cxn modelId="{C0FD4F63-257D-4BC7-91DF-048461083FE1}" type="presParOf" srcId="{D2E9B681-39A8-4762-A1CC-DD3C24D794A7}" destId="{BF8ADECE-4314-46C0-A74B-E8B5824D384C}" srcOrd="0" destOrd="0" presId="urn:microsoft.com/office/officeart/2018/5/layout/IconCircleLabelList"/>
    <dgm:cxn modelId="{2C577462-2C8E-41B9-A92C-3C74F62B3433}" type="presParOf" srcId="{D2E9B681-39A8-4762-A1CC-DD3C24D794A7}" destId="{AAFD71CE-79EA-45C5-A347-58EAA4AEB63C}" srcOrd="1" destOrd="0" presId="urn:microsoft.com/office/officeart/2018/5/layout/IconCircleLabelList"/>
    <dgm:cxn modelId="{632391C6-6DF9-456A-8444-CE551A9D176B}" type="presParOf" srcId="{D2E9B681-39A8-4762-A1CC-DD3C24D794A7}" destId="{C85E850B-EC7E-4E12-A5E4-AF64B72DE181}" srcOrd="2" destOrd="0" presId="urn:microsoft.com/office/officeart/2018/5/layout/IconCircleLabelList"/>
    <dgm:cxn modelId="{D8C8E97B-FCCA-4596-AA97-14ADF209BCAB}" type="presParOf" srcId="{D2E9B681-39A8-4762-A1CC-DD3C24D794A7}" destId="{6C1BA64B-6C6E-4C55-9B27-DE383689950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C7206-C7BF-49DA-AB68-62E19B4D80A6}">
      <dsp:nvSpPr>
        <dsp:cNvPr id="0" name=""/>
        <dsp:cNvSpPr/>
      </dsp:nvSpPr>
      <dsp:spPr>
        <a:xfrm>
          <a:off x="812543" y="66182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61359-7835-4235-B355-363EE6127B1C}">
      <dsp:nvSpPr>
        <dsp:cNvPr id="0" name=""/>
        <dsp:cNvSpPr/>
      </dsp:nvSpPr>
      <dsp:spPr>
        <a:xfrm>
          <a:off x="1046543" y="89582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60BF3-481D-400D-A758-C07088A53106}">
      <dsp:nvSpPr>
        <dsp:cNvPr id="0" name=""/>
        <dsp:cNvSpPr/>
      </dsp:nvSpPr>
      <dsp:spPr>
        <a:xfrm>
          <a:off x="461543" y="2101824"/>
          <a:ext cx="1800000" cy="153000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cap="none" dirty="0">
              <a:solidFill>
                <a:srgbClr val="223C68"/>
              </a:solidFill>
            </a:rPr>
            <a:t>Mining works closely w/fed, state, and local regulators to create robust environmental stewardship program</a:t>
          </a:r>
        </a:p>
      </dsp:txBody>
      <dsp:txXfrm>
        <a:off x="461543" y="2101824"/>
        <a:ext cx="1800000" cy="1530000"/>
      </dsp:txXfrm>
    </dsp:sp>
    <dsp:sp modelId="{F012F9B3-231B-46B7-BEF1-1EE9B6F9ED31}">
      <dsp:nvSpPr>
        <dsp:cNvPr id="0" name=""/>
        <dsp:cNvSpPr/>
      </dsp:nvSpPr>
      <dsp:spPr>
        <a:xfrm>
          <a:off x="2927543" y="66182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08A66-418E-4F8E-9887-2C8EC780D1C9}">
      <dsp:nvSpPr>
        <dsp:cNvPr id="0" name=""/>
        <dsp:cNvSpPr/>
      </dsp:nvSpPr>
      <dsp:spPr>
        <a:xfrm>
          <a:off x="3161543" y="89582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B2AE1-C691-42E4-B6F5-CDCD0D88D111}">
      <dsp:nvSpPr>
        <dsp:cNvPr id="0" name=""/>
        <dsp:cNvSpPr/>
      </dsp:nvSpPr>
      <dsp:spPr>
        <a:xfrm>
          <a:off x="2576543" y="2101824"/>
          <a:ext cx="1800000" cy="153000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cap="none" dirty="0">
              <a:solidFill>
                <a:srgbClr val="223C68"/>
              </a:solidFill>
            </a:rPr>
            <a:t>Mines submit reclamation plan and pay a bond before operations begin</a:t>
          </a:r>
        </a:p>
      </dsp:txBody>
      <dsp:txXfrm>
        <a:off x="2576543" y="2101824"/>
        <a:ext cx="1800000" cy="1530000"/>
      </dsp:txXfrm>
    </dsp:sp>
    <dsp:sp modelId="{0E1FFA0B-4B7C-410A-820A-98B804E98F69}">
      <dsp:nvSpPr>
        <dsp:cNvPr id="0" name=""/>
        <dsp:cNvSpPr/>
      </dsp:nvSpPr>
      <dsp:spPr>
        <a:xfrm>
          <a:off x="5042543" y="66182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1B69F-15A6-4A2A-8BDE-8C38F704B88C}">
      <dsp:nvSpPr>
        <dsp:cNvPr id="0" name=""/>
        <dsp:cNvSpPr/>
      </dsp:nvSpPr>
      <dsp:spPr>
        <a:xfrm>
          <a:off x="5276543" y="89582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402E2-B474-4417-8EA9-2A931FDE765B}">
      <dsp:nvSpPr>
        <dsp:cNvPr id="0" name=""/>
        <dsp:cNvSpPr/>
      </dsp:nvSpPr>
      <dsp:spPr>
        <a:xfrm>
          <a:off x="4691543" y="2101824"/>
          <a:ext cx="1800000" cy="153000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cap="none" dirty="0">
              <a:solidFill>
                <a:srgbClr val="223C68"/>
              </a:solidFill>
            </a:rPr>
            <a:t>State of NV holds $2.3 billion in bonds</a:t>
          </a:r>
        </a:p>
      </dsp:txBody>
      <dsp:txXfrm>
        <a:off x="4691543" y="2101824"/>
        <a:ext cx="1800000" cy="1530000"/>
      </dsp:txXfrm>
    </dsp:sp>
    <dsp:sp modelId="{53321FAA-B06F-46CA-AD8A-1F9208C2C719}">
      <dsp:nvSpPr>
        <dsp:cNvPr id="0" name=""/>
        <dsp:cNvSpPr/>
      </dsp:nvSpPr>
      <dsp:spPr>
        <a:xfrm>
          <a:off x="7157544" y="66182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D1542-5D20-45CA-A18D-0AFFAD850177}">
      <dsp:nvSpPr>
        <dsp:cNvPr id="0" name=""/>
        <dsp:cNvSpPr/>
      </dsp:nvSpPr>
      <dsp:spPr>
        <a:xfrm>
          <a:off x="7391544" y="89582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660CF-9D02-4A77-84AB-719ED0CDD6F0}">
      <dsp:nvSpPr>
        <dsp:cNvPr id="0" name=""/>
        <dsp:cNvSpPr/>
      </dsp:nvSpPr>
      <dsp:spPr>
        <a:xfrm>
          <a:off x="6806544" y="2101824"/>
          <a:ext cx="1800000" cy="153000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cap="none" dirty="0">
              <a:solidFill>
                <a:srgbClr val="223C68"/>
              </a:solidFill>
            </a:rPr>
            <a:t>Mines monitor air &amp; water quality to ensure compliance. Also are regularly subject to regulatory inspections.</a:t>
          </a:r>
        </a:p>
      </dsp:txBody>
      <dsp:txXfrm>
        <a:off x="6806544" y="2101824"/>
        <a:ext cx="1800000" cy="1530000"/>
      </dsp:txXfrm>
    </dsp:sp>
    <dsp:sp modelId="{BF8ADECE-4314-46C0-A74B-E8B5824D384C}">
      <dsp:nvSpPr>
        <dsp:cNvPr id="0" name=""/>
        <dsp:cNvSpPr/>
      </dsp:nvSpPr>
      <dsp:spPr>
        <a:xfrm>
          <a:off x="9272543" y="66182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D71CE-79EA-45C5-A347-58EAA4AEB63C}">
      <dsp:nvSpPr>
        <dsp:cNvPr id="0" name=""/>
        <dsp:cNvSpPr/>
      </dsp:nvSpPr>
      <dsp:spPr>
        <a:xfrm>
          <a:off x="9506543" y="895824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BA64B-6C6E-4C55-9B27-DE3836899501}">
      <dsp:nvSpPr>
        <dsp:cNvPr id="0" name=""/>
        <dsp:cNvSpPr/>
      </dsp:nvSpPr>
      <dsp:spPr>
        <a:xfrm>
          <a:off x="8921544" y="2101824"/>
          <a:ext cx="1800000" cy="153000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Mines fund projects to clean up mistakes of the past and also monitor modern projects even after released from governmental obligations</a:t>
          </a:r>
        </a:p>
      </dsp:txBody>
      <dsp:txXfrm>
        <a:off x="8921544" y="2101824"/>
        <a:ext cx="1800000" cy="153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C7D1-60B4-4271-A4CC-1DFBD9F193DB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0B73-B024-4CC6-BDA9-DDC51E272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2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know that mining exist believe that mining is Nevada’s second largest industry, that is simply not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FA26C-9C37-4A07-B066-A7DE8E8AEB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30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D037-47E8-4C99-933D-51BE2963F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D037-47E8-4C99-933D-51BE2963F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71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D037-47E8-4C99-933D-51BE2963F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know that mining exist believe that mining is Nevada’s second largest industry, that is simply not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FA26C-9C37-4A07-B066-A7DE8E8AEB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95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know that mining exist believe that mining is Nevada’s second largest industry, that is simply not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FA26C-9C37-4A07-B066-A7DE8E8AEB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5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D037-47E8-4C99-933D-51BE2963F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1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know that mining exist believe that mining is Nevada’s second largest industry, that is simply not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FA26C-9C37-4A07-B066-A7DE8E8AEB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7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D037-47E8-4C99-933D-51BE2963F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1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D037-47E8-4C99-933D-51BE2963F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714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D037-47E8-4C99-933D-51BE2963F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16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know that mining exist believe that mining is Nevada’s second largest industry, that is simply not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FA26C-9C37-4A07-B066-A7DE8E8AEB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3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know that mining exist believe that mining is Nevada’s second largest industry, that is simply not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FA26C-9C37-4A07-B066-A7DE8E8AEB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75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D694-FB10-41A0-8660-734D9F768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020F8-0A8A-4038-ABC7-46B13CE37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3D5AF-9EDC-4D07-A1EC-F6D45CEC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7236B-7592-4958-B42A-696FB066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CA4A-AB8D-40FE-B57E-C63FE7A3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34FD-B99E-4CAE-A323-87BBB3F6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EA14E-599F-4995-B1E8-E237DEE0A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65A9-C669-4A00-8F2B-B588A9E5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96D-B97B-45F7-9925-3CCFDB3D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BBC3A-4EA5-488F-AF55-88BE11E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AFA44-A40C-4501-89CC-5105CE6DC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5FABE-A50C-4992-B2CF-43F73E50D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3DD34-B888-419E-88D5-08EDF411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E2DA-B317-4BCA-BA76-C40F0EC9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4B88-A0F2-4D8B-9839-1DE64E2A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08E8-5011-4F34-81D3-C03C80B2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C78A-089A-47B7-B617-E4EF26940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81B28-5DCA-4BDD-9E7E-81FB0765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9E647-09AA-46DE-830B-BDC91B4D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0BFC4-D257-4CD3-8323-19CB37F4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F2D1-4559-427C-A109-BE02847C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E1AB-79EA-45D4-846B-80C02FA44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84E1-D20C-44A8-8D30-6F74B32F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AB2AE-8279-4614-8A6D-E46F1BC4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35F5F-5A2F-477D-9BF0-CD16B153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5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37F5-6821-4B9E-99CA-3609215F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20CD4-8F3C-43C2-A8AF-7AC91B990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4DB0-666D-4614-9844-CBFF90D79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304C-1738-42DD-B8B4-7B5386E4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6EAF4-2C85-40CB-87DC-592C7D5C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9DF75-0979-4B8D-B619-E25660E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C6BC-CFEA-407C-AEDB-2825471A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6131-B1DA-4198-AAC7-8B72A3764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8D68F-1CAE-4130-8A1E-0DC63954A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AD782-72E0-451F-8730-44E1E0D23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9E0E3-87C1-432E-997A-609701F4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F1998-64CC-465F-A256-73664087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87255-B2F6-4799-8D0C-184E2B9F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2172F-BED0-4A8A-A06D-9D0EED1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1EDC-256A-4842-A68F-8C73B8C2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D598A-93B1-4932-A6FF-FBA83B67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A56F6-B1E7-49AF-8346-CD149A56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F3EB1-BC96-4568-89EF-5EC72B58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8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005C1-A3E5-45DA-8C77-AC882ECD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49240-EDF6-4329-AC33-D0E4E032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399C5-5C93-4083-A42A-20C7E25D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D8ED-EB3A-4B83-9BE7-6BED6286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D9A9E-A68A-44A3-96DF-720794D0B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C76CB-09A9-47FA-A7C6-2D8699DCE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AD479-87A3-4F2E-AE45-E557D52A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FB543-7CC4-46B6-8A76-67FB1B32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07E3-6007-4978-B356-738B9040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6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1DEC-3558-4C62-9ED6-9DC3275E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4AAEB-40BA-43AA-9F57-3B967506F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A903D-971A-4ADA-AB5B-8ED089CB0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17FFC-6755-4AD5-8867-493A540B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B9968-30C2-4BAC-9280-7F7A0A45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1A88E-CFE3-440E-B762-2FACF89C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3959D-5ABC-4416-890F-2260D638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C93E-60D7-4E26-B606-759691548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ADF74-9B18-4169-8D9D-6DFA1EBDE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0FCF-D902-492F-9FAB-2CDD76AD00C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6D74-D247-4558-A113-5E6D9632B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4655F-08FE-4BA7-95C5-054D0B868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82E9-43A2-48AA-B737-D6BF89E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B26A40-5450-43A7-B215-A5FF4FD3F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33206"/>
            <a:ext cx="9525000" cy="3067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C26E43-1C85-4760-A3E3-A44759541398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977E5FA-E1B5-4DBF-B97F-F567A3DCB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53FA73-CCDE-4E08-8192-3EA80F1909AD}"/>
              </a:ext>
            </a:extLst>
          </p:cNvPr>
          <p:cNvSpPr txBox="1"/>
          <p:nvPr/>
        </p:nvSpPr>
        <p:spPr>
          <a:xfrm>
            <a:off x="1" y="384613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Nikki Bailey-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Lundahl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Nevada Mining Association</a:t>
            </a:r>
          </a:p>
        </p:txBody>
      </p:sp>
    </p:spTree>
    <p:extLst>
      <p:ext uri="{BB962C8B-B14F-4D97-AF65-F5344CB8AC3E}">
        <p14:creationId xmlns:p14="http://schemas.microsoft.com/office/powerpoint/2010/main" val="136395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C26E43-1C85-4760-A3E3-A44759541398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977E5FA-E1B5-4DBF-B97F-F567A3DCB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946D17-362A-4725-B449-4562654C60FA}"/>
              </a:ext>
            </a:extLst>
          </p:cNvPr>
          <p:cNvSpPr txBox="1">
            <a:spLocks/>
          </p:cNvSpPr>
          <p:nvPr/>
        </p:nvSpPr>
        <p:spPr>
          <a:xfrm>
            <a:off x="719721" y="304800"/>
            <a:ext cx="10795820" cy="972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>
                <a:solidFill>
                  <a:srgbClr val="002060"/>
                </a:solidFill>
                <a:latin typeface="Avenir Next LT Pro Demi" panose="020B0604020202020204" pitchFamily="34" charset="0"/>
              </a:rPr>
              <a:t>Opportunities for Everyone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17B5CC-0056-4C8F-9BB6-FA046E3661DC}"/>
              </a:ext>
            </a:extLst>
          </p:cNvPr>
          <p:cNvSpPr txBox="1">
            <a:spLocks/>
          </p:cNvSpPr>
          <p:nvPr/>
        </p:nvSpPr>
        <p:spPr>
          <a:xfrm>
            <a:off x="5860517" y="2345142"/>
            <a:ext cx="5879200" cy="3703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High School Graduates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Associates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Vocational/ Technical Certifications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Bachelors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Masters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PhDs</a:t>
            </a:r>
          </a:p>
        </p:txBody>
      </p:sp>
      <p:pic>
        <p:nvPicPr>
          <p:cNvPr id="13" name="Picture 2" descr="F:\My Pictures\Mining\Cortez 14 Sep 10\IMG_1830.JPG">
            <a:extLst>
              <a:ext uri="{FF2B5EF4-FFF2-40B4-BE49-F238E27FC236}">
                <a16:creationId xmlns:a16="http://schemas.microsoft.com/office/drawing/2014/main" id="{032786F9-B9E4-4AEA-BA45-19FEE8B7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616" t="6000" r="21376"/>
          <a:stretch>
            <a:fillRect/>
          </a:stretch>
        </p:blipFill>
        <p:spPr bwMode="auto">
          <a:xfrm rot="16200000">
            <a:off x="2228961" y="2544434"/>
            <a:ext cx="3703319" cy="2677784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54F55C-E1F7-4EA5-AD41-F0F17ADDE16B}"/>
              </a:ext>
            </a:extLst>
          </p:cNvPr>
          <p:cNvSpPr txBox="1"/>
          <p:nvPr/>
        </p:nvSpPr>
        <p:spPr>
          <a:xfrm>
            <a:off x="3396554" y="1392779"/>
            <a:ext cx="6096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ct val="100000"/>
            </a:pPr>
            <a:r>
              <a:rPr lang="en-US" sz="28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Regardless of Education Level….</a:t>
            </a:r>
          </a:p>
        </p:txBody>
      </p:sp>
    </p:spTree>
    <p:extLst>
      <p:ext uri="{BB962C8B-B14F-4D97-AF65-F5344CB8AC3E}">
        <p14:creationId xmlns:p14="http://schemas.microsoft.com/office/powerpoint/2010/main" val="37783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32948-65A7-47A3-A4B4-482FDD78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9568" y="6487570"/>
            <a:ext cx="640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F2FAB-84A3-4F64-A8E7-386BAB9A8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lumOff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E7B3C-5B24-4D74-97F2-DBDF3CCCBCAB}"/>
              </a:ext>
            </a:extLst>
          </p:cNvPr>
          <p:cNvSpPr txBox="1"/>
          <p:nvPr/>
        </p:nvSpPr>
        <p:spPr>
          <a:xfrm>
            <a:off x="0" y="621083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Applied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20514-2FEC-46A6-9529-CF2BF5542062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00A957-7D8C-45A8-90FE-5C9C4B09F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11C329-E3FB-4CD3-A36E-718B5D92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Mining Schools in the United States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799FC9-E6E2-5A4D-AC18-431D2CF9D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11" y="1018139"/>
            <a:ext cx="6617579" cy="47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32948-65A7-47A3-A4B4-482FDD78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9568" y="6487570"/>
            <a:ext cx="640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F2FAB-84A3-4F64-A8E7-386BAB9A8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lumOff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E7B3C-5B24-4D74-97F2-DBDF3CCCBCAB}"/>
              </a:ext>
            </a:extLst>
          </p:cNvPr>
          <p:cNvSpPr txBox="1"/>
          <p:nvPr/>
        </p:nvSpPr>
        <p:spPr>
          <a:xfrm>
            <a:off x="0" y="621083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Applied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20514-2FEC-46A6-9529-CF2BF5542062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00A957-7D8C-45A8-90FE-5C9C4B09F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11C329-E3FB-4CD3-A36E-718B5D92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Mining Schools in Nevada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61432-311D-AF40-96B8-646AF1EFB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11" y="1018137"/>
            <a:ext cx="6617579" cy="4714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4A351-E8E6-6244-AEED-A02ADE6A0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27737"/>
            <a:ext cx="1667242" cy="24279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A917AE-2BED-BE45-B60F-8B8053B10369}"/>
              </a:ext>
            </a:extLst>
          </p:cNvPr>
          <p:cNvSpPr txBox="1"/>
          <p:nvPr/>
        </p:nvSpPr>
        <p:spPr>
          <a:xfrm>
            <a:off x="1676997" y="1920366"/>
            <a:ext cx="300399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dirty="0">
                <a:solidFill>
                  <a:srgbClr val="223C68"/>
                </a:solidFill>
                <a:latin typeface="Georgia" panose="02040502050405020303" pitchFamily="18" charset="0"/>
              </a:rPr>
              <a:t>University of Nevada, Reno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17AB9-C47F-B646-94FC-CD940C999FA5}"/>
              </a:ext>
            </a:extLst>
          </p:cNvPr>
          <p:cNvSpPr txBox="1"/>
          <p:nvPr/>
        </p:nvSpPr>
        <p:spPr>
          <a:xfrm>
            <a:off x="7155110" y="1486744"/>
            <a:ext cx="274463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solidFill>
                  <a:srgbClr val="223C68"/>
                </a:solidFill>
                <a:latin typeface="Georgia" panose="02040502050405020303" pitchFamily="18" charset="0"/>
              </a:rPr>
              <a:t>Great Basin College, Elko</a:t>
            </a:r>
          </a:p>
        </p:txBody>
      </p:sp>
      <p:sp>
        <p:nvSpPr>
          <p:cNvPr id="14" name="Star: 5 Points 5">
            <a:extLst>
              <a:ext uri="{FF2B5EF4-FFF2-40B4-BE49-F238E27FC236}">
                <a16:creationId xmlns:a16="http://schemas.microsoft.com/office/drawing/2014/main" id="{76B5ADD6-AC28-7E4B-9B6C-724D5C11A6AE}"/>
              </a:ext>
            </a:extLst>
          </p:cNvPr>
          <p:cNvSpPr/>
          <p:nvPr/>
        </p:nvSpPr>
        <p:spPr>
          <a:xfrm>
            <a:off x="4800272" y="1910357"/>
            <a:ext cx="389351" cy="38935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15" name="Star: 5 Points 6">
            <a:extLst>
              <a:ext uri="{FF2B5EF4-FFF2-40B4-BE49-F238E27FC236}">
                <a16:creationId xmlns:a16="http://schemas.microsoft.com/office/drawing/2014/main" id="{98CED605-0913-8C4D-8225-FCD59688887B}"/>
              </a:ext>
            </a:extLst>
          </p:cNvPr>
          <p:cNvSpPr/>
          <p:nvPr/>
        </p:nvSpPr>
        <p:spPr>
          <a:xfrm>
            <a:off x="6321397" y="1468346"/>
            <a:ext cx="406129" cy="406129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1737 -0.0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-13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C26E43-1C85-4760-A3E3-A44759541398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977E5FA-E1B5-4DBF-B97F-F567A3DCB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CFE531-625F-4005-9256-73B3B2BE7BBF}"/>
              </a:ext>
            </a:extLst>
          </p:cNvPr>
          <p:cNvSpPr txBox="1">
            <a:spLocks/>
          </p:cNvSpPr>
          <p:nvPr/>
        </p:nvSpPr>
        <p:spPr>
          <a:xfrm>
            <a:off x="1752600" y="2286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Careers in Mining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3470D7-D570-45F5-BB43-AD97D12E4E7A}"/>
              </a:ext>
            </a:extLst>
          </p:cNvPr>
          <p:cNvSpPr/>
          <p:nvPr/>
        </p:nvSpPr>
        <p:spPr>
          <a:xfrm>
            <a:off x="6826425" y="2199998"/>
            <a:ext cx="259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Short &amp; Long-Range Planners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5E1B59-8F9E-49B1-8711-92445D29C70E}"/>
              </a:ext>
            </a:extLst>
          </p:cNvPr>
          <p:cNvSpPr/>
          <p:nvPr/>
        </p:nvSpPr>
        <p:spPr>
          <a:xfrm>
            <a:off x="4055565" y="1609789"/>
            <a:ext cx="195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Equipment Operators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0CABA-8C99-4A90-8DE0-4106D1A28B6F}"/>
              </a:ext>
            </a:extLst>
          </p:cNvPr>
          <p:cNvSpPr/>
          <p:nvPr/>
        </p:nvSpPr>
        <p:spPr>
          <a:xfrm>
            <a:off x="4002412" y="1975956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Equipment Trainers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AD7D5C-2631-4E93-A776-B9ECAE302153}"/>
              </a:ext>
            </a:extLst>
          </p:cNvPr>
          <p:cNvSpPr/>
          <p:nvPr/>
        </p:nvSpPr>
        <p:spPr>
          <a:xfrm>
            <a:off x="4179981" y="2349399"/>
            <a:ext cx="1563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Mining Engineer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BC98A3-0FCE-45F0-A2EF-AD15AB9202EE}"/>
              </a:ext>
            </a:extLst>
          </p:cNvPr>
          <p:cNvSpPr/>
          <p:nvPr/>
        </p:nvSpPr>
        <p:spPr>
          <a:xfrm>
            <a:off x="3910711" y="3132327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Geological Engineer</a:t>
            </a:r>
            <a:endParaRPr lang="en-US" sz="1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399CA0-BC21-47C1-B5FE-9E712C1F87F7}"/>
              </a:ext>
            </a:extLst>
          </p:cNvPr>
          <p:cNvSpPr/>
          <p:nvPr/>
        </p:nvSpPr>
        <p:spPr>
          <a:xfrm>
            <a:off x="4156902" y="3512264"/>
            <a:ext cx="1460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Mine Geologist</a:t>
            </a:r>
            <a:endParaRPr lang="en-US" sz="105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135B25-7675-4882-8DA3-010EAB56BFF6}"/>
              </a:ext>
            </a:extLst>
          </p:cNvPr>
          <p:cNvSpPr/>
          <p:nvPr/>
        </p:nvSpPr>
        <p:spPr>
          <a:xfrm>
            <a:off x="6884039" y="4522502"/>
            <a:ext cx="1995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Exploration Geologist</a:t>
            </a:r>
            <a:endParaRPr lang="en-US" sz="105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E5FAB3-F4C1-412B-A29A-F1E15ACD34C2}"/>
              </a:ext>
            </a:extLst>
          </p:cNvPr>
          <p:cNvSpPr/>
          <p:nvPr/>
        </p:nvSpPr>
        <p:spPr>
          <a:xfrm>
            <a:off x="5608629" y="4766874"/>
            <a:ext cx="171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Dispatch Operator</a:t>
            </a:r>
            <a:endParaRPr lang="en-US" sz="1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42A722-9BCA-4171-AE54-C73D93BA57E0}"/>
              </a:ext>
            </a:extLst>
          </p:cNvPr>
          <p:cNvSpPr/>
          <p:nvPr/>
        </p:nvSpPr>
        <p:spPr>
          <a:xfrm>
            <a:off x="3984449" y="2772252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Modeling Engineer</a:t>
            </a:r>
            <a:endParaRPr lang="en-US" sz="1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A040E1-C0A6-4F16-B7AF-697D027476A6}"/>
              </a:ext>
            </a:extLst>
          </p:cNvPr>
          <p:cNvSpPr/>
          <p:nvPr/>
        </p:nvSpPr>
        <p:spPr>
          <a:xfrm>
            <a:off x="6958744" y="4204224"/>
            <a:ext cx="917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Surveyor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4928-6CF5-4B10-89A2-519F01565C2D}"/>
              </a:ext>
            </a:extLst>
          </p:cNvPr>
          <p:cNvSpPr/>
          <p:nvPr/>
        </p:nvSpPr>
        <p:spPr>
          <a:xfrm>
            <a:off x="6863620" y="2453357"/>
            <a:ext cx="1251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Draftsperson</a:t>
            </a:r>
            <a:endParaRPr lang="en-US" sz="1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963AA7-B2CE-4A54-B6F1-8C8B6FC0CFB6}"/>
              </a:ext>
            </a:extLst>
          </p:cNvPr>
          <p:cNvSpPr/>
          <p:nvPr/>
        </p:nvSpPr>
        <p:spPr>
          <a:xfrm>
            <a:off x="4843519" y="4712105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Drillers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7AE0D-19F5-4F33-BC74-16CCC4E2F9AE}"/>
              </a:ext>
            </a:extLst>
          </p:cNvPr>
          <p:cNvSpPr/>
          <p:nvPr/>
        </p:nvSpPr>
        <p:spPr>
          <a:xfrm>
            <a:off x="3980558" y="3880836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Blasting Engineer</a:t>
            </a:r>
            <a:endParaRPr lang="en-US" sz="1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E5206B-CF31-4690-AAFF-FAA80F2C4D23}"/>
              </a:ext>
            </a:extLst>
          </p:cNvPr>
          <p:cNvSpPr/>
          <p:nvPr/>
        </p:nvSpPr>
        <p:spPr>
          <a:xfrm>
            <a:off x="4620862" y="4296465"/>
            <a:ext cx="83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Blasters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B5125C-81C9-430A-9C8D-296B53D7DA9D}"/>
              </a:ext>
            </a:extLst>
          </p:cNvPr>
          <p:cNvSpPr/>
          <p:nvPr/>
        </p:nvSpPr>
        <p:spPr>
          <a:xfrm>
            <a:off x="2150858" y="2230425"/>
            <a:ext cx="237436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Electrical/Instrumentation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56E04-BA4B-466E-9E76-35E8159E994C}"/>
              </a:ext>
            </a:extLst>
          </p:cNvPr>
          <p:cNvSpPr/>
          <p:nvPr/>
        </p:nvSpPr>
        <p:spPr>
          <a:xfrm>
            <a:off x="3306280" y="2639907"/>
            <a:ext cx="113364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Technicians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A369AC-2DA6-43C4-8C2C-82284A0A9748}"/>
              </a:ext>
            </a:extLst>
          </p:cNvPr>
          <p:cNvSpPr/>
          <p:nvPr/>
        </p:nvSpPr>
        <p:spPr>
          <a:xfrm>
            <a:off x="3177148" y="3819203"/>
            <a:ext cx="1025858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Operators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58523-A07E-461F-87CB-399363DC05A2}"/>
              </a:ext>
            </a:extLst>
          </p:cNvPr>
          <p:cNvSpPr/>
          <p:nvPr/>
        </p:nvSpPr>
        <p:spPr>
          <a:xfrm>
            <a:off x="2693166" y="4164120"/>
            <a:ext cx="2212465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Control Room Operators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AF0F57-658F-4442-9E7D-1520A2841DAC}"/>
              </a:ext>
            </a:extLst>
          </p:cNvPr>
          <p:cNvSpPr/>
          <p:nvPr/>
        </p:nvSpPr>
        <p:spPr>
          <a:xfrm>
            <a:off x="2584872" y="3402569"/>
            <a:ext cx="1755609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Chemical Engineer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20CEE3-0B05-4B90-9DD2-19BA30E489F0}"/>
              </a:ext>
            </a:extLst>
          </p:cNvPr>
          <p:cNvSpPr/>
          <p:nvPr/>
        </p:nvSpPr>
        <p:spPr>
          <a:xfrm>
            <a:off x="3191039" y="4554656"/>
            <a:ext cx="2064732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Metallurgical Engineer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5E2417-6C09-4283-ACF1-48C23D841247}"/>
              </a:ext>
            </a:extLst>
          </p:cNvPr>
          <p:cNvSpPr/>
          <p:nvPr/>
        </p:nvSpPr>
        <p:spPr>
          <a:xfrm>
            <a:off x="5228240" y="1208723"/>
            <a:ext cx="1972015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Assay Lab Technicians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91E18D-8B03-4090-9F43-B0F185499FFC}"/>
              </a:ext>
            </a:extLst>
          </p:cNvPr>
          <p:cNvSpPr/>
          <p:nvPr/>
        </p:nvSpPr>
        <p:spPr>
          <a:xfrm>
            <a:off x="6590403" y="1708789"/>
            <a:ext cx="815288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Trainers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9A7C7B-458E-4354-92A8-BDF26169CABF}"/>
              </a:ext>
            </a:extLst>
          </p:cNvPr>
          <p:cNvSpPr/>
          <p:nvPr/>
        </p:nvSpPr>
        <p:spPr>
          <a:xfrm>
            <a:off x="6742499" y="1962365"/>
            <a:ext cx="1972015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Assay Lab Technicians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735596-4D13-46F1-84ED-C7C9A6E76CC3}"/>
              </a:ext>
            </a:extLst>
          </p:cNvPr>
          <p:cNvSpPr/>
          <p:nvPr/>
        </p:nvSpPr>
        <p:spPr>
          <a:xfrm>
            <a:off x="6305975" y="1495625"/>
            <a:ext cx="257153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Metallurgical Lab Technicians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D22ECA-6F9D-4754-877A-66C8FD98E067}"/>
              </a:ext>
            </a:extLst>
          </p:cNvPr>
          <p:cNvSpPr/>
          <p:nvPr/>
        </p:nvSpPr>
        <p:spPr>
          <a:xfrm>
            <a:off x="2277158" y="2980447"/>
            <a:ext cx="2114681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Mineralogical Engineer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2BB015-2411-42A4-AE46-29124E3CFFE5}"/>
              </a:ext>
            </a:extLst>
          </p:cNvPr>
          <p:cNvSpPr/>
          <p:nvPr/>
        </p:nvSpPr>
        <p:spPr>
          <a:xfrm>
            <a:off x="3786039" y="1385411"/>
            <a:ext cx="1737976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Electrical Engineer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167985-EF8F-4916-A6AE-6488A7850B19}"/>
              </a:ext>
            </a:extLst>
          </p:cNvPr>
          <p:cNvSpPr/>
          <p:nvPr/>
        </p:nvSpPr>
        <p:spPr>
          <a:xfrm>
            <a:off x="6787261" y="3029315"/>
            <a:ext cx="192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Mechanical Engineer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F86E2D-B694-44E3-8D10-F6B709C57C94}"/>
              </a:ext>
            </a:extLst>
          </p:cNvPr>
          <p:cNvSpPr/>
          <p:nvPr/>
        </p:nvSpPr>
        <p:spPr>
          <a:xfrm>
            <a:off x="6900555" y="2766704"/>
            <a:ext cx="783676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Welder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7524220-A347-4E40-B716-D9DDE01EEAC1}"/>
              </a:ext>
            </a:extLst>
          </p:cNvPr>
          <p:cNvSpPr/>
          <p:nvPr/>
        </p:nvSpPr>
        <p:spPr>
          <a:xfrm>
            <a:off x="6934059" y="3934285"/>
            <a:ext cx="1588897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Diesel Technician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C44A91-35D9-4885-879B-AD52D5D01436}"/>
              </a:ext>
            </a:extLst>
          </p:cNvPr>
          <p:cNvSpPr/>
          <p:nvPr/>
        </p:nvSpPr>
        <p:spPr>
          <a:xfrm>
            <a:off x="6887882" y="3629172"/>
            <a:ext cx="1941557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Maintenance Planner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820832-06DE-47DF-8197-59F625C6629C}"/>
              </a:ext>
            </a:extLst>
          </p:cNvPr>
          <p:cNvSpPr/>
          <p:nvPr/>
        </p:nvSpPr>
        <p:spPr>
          <a:xfrm>
            <a:off x="2814096" y="1837519"/>
            <a:ext cx="142378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Tire Technician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77B7D91-9D3D-440A-AB45-CA3E059868BF}"/>
              </a:ext>
            </a:extLst>
          </p:cNvPr>
          <p:cNvSpPr/>
          <p:nvPr/>
        </p:nvSpPr>
        <p:spPr>
          <a:xfrm>
            <a:off x="6900555" y="3353983"/>
            <a:ext cx="1796004" cy="26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Reliability Engineer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F2D9219-6906-4587-B4E4-FEB3C95F7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04" y="1737061"/>
            <a:ext cx="1343889" cy="289228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98454AB-E165-45AE-ABA2-7C6B7A383DB4}"/>
              </a:ext>
            </a:extLst>
          </p:cNvPr>
          <p:cNvSpPr/>
          <p:nvPr/>
        </p:nvSpPr>
        <p:spPr>
          <a:xfrm>
            <a:off x="3689218" y="4893378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Administration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986C7F-D4E6-4CA0-ABAC-AADC9F274AC2}"/>
              </a:ext>
            </a:extLst>
          </p:cNvPr>
          <p:cNvSpPr/>
          <p:nvPr/>
        </p:nvSpPr>
        <p:spPr>
          <a:xfrm>
            <a:off x="4998131" y="5023187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Buyer</a:t>
            </a:r>
            <a:endParaRPr lang="en-US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24910D-BBA2-49A0-92DB-63FB73045EAC}"/>
              </a:ext>
            </a:extLst>
          </p:cNvPr>
          <p:cNvSpPr/>
          <p:nvPr/>
        </p:nvSpPr>
        <p:spPr>
          <a:xfrm>
            <a:off x="5575866" y="5056726"/>
            <a:ext cx="180562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Contracts Specialist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909D5E-8223-4C4D-9CF1-DFD87CCA0BE2}"/>
              </a:ext>
            </a:extLst>
          </p:cNvPr>
          <p:cNvSpPr/>
          <p:nvPr/>
        </p:nvSpPr>
        <p:spPr>
          <a:xfrm>
            <a:off x="7260044" y="4888010"/>
            <a:ext cx="160813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Inventory Control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97C026-6EDF-4354-BCF8-BE3BEA0E0339}"/>
              </a:ext>
            </a:extLst>
          </p:cNvPr>
          <p:cNvSpPr/>
          <p:nvPr/>
        </p:nvSpPr>
        <p:spPr>
          <a:xfrm>
            <a:off x="8015336" y="4307236"/>
            <a:ext cx="203453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Warehouse Technician 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AAD037-F471-467B-9AE6-109372562C66}"/>
              </a:ext>
            </a:extLst>
          </p:cNvPr>
          <p:cNvSpPr/>
          <p:nvPr/>
        </p:nvSpPr>
        <p:spPr>
          <a:xfrm>
            <a:off x="8444047" y="4034723"/>
            <a:ext cx="166430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Human Resources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C3F5DB-5141-4CDF-AC54-9569FF92103B}"/>
              </a:ext>
            </a:extLst>
          </p:cNvPr>
          <p:cNvSpPr/>
          <p:nvPr/>
        </p:nvSpPr>
        <p:spPr>
          <a:xfrm>
            <a:off x="8601144" y="3779610"/>
            <a:ext cx="102143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Recruiting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41F91E-79AF-489D-9DC5-CE372027B59D}"/>
              </a:ext>
            </a:extLst>
          </p:cNvPr>
          <p:cNvSpPr/>
          <p:nvPr/>
        </p:nvSpPr>
        <p:spPr>
          <a:xfrm>
            <a:off x="8601143" y="3500946"/>
            <a:ext cx="182287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Employee Relations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DB5B34-6F98-4C1B-A883-AF2930F32523}"/>
              </a:ext>
            </a:extLst>
          </p:cNvPr>
          <p:cNvSpPr/>
          <p:nvPr/>
        </p:nvSpPr>
        <p:spPr>
          <a:xfrm>
            <a:off x="8488780" y="3174650"/>
            <a:ext cx="211564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Benefits Administration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2543745-A139-4DEC-9742-EAE189302341}"/>
              </a:ext>
            </a:extLst>
          </p:cNvPr>
          <p:cNvSpPr/>
          <p:nvPr/>
        </p:nvSpPr>
        <p:spPr>
          <a:xfrm>
            <a:off x="8210503" y="2818343"/>
            <a:ext cx="139326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Compensation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DF9E72-B145-424B-9E93-05A9CFE51C33}"/>
              </a:ext>
            </a:extLst>
          </p:cNvPr>
          <p:cNvSpPr/>
          <p:nvPr/>
        </p:nvSpPr>
        <p:spPr>
          <a:xfrm>
            <a:off x="7988572" y="2587798"/>
            <a:ext cx="113043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Accountant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D13EC9-3229-4C0A-B3ED-1483B9C137F6}"/>
              </a:ext>
            </a:extLst>
          </p:cNvPr>
          <p:cNvSpPr/>
          <p:nvPr/>
        </p:nvSpPr>
        <p:spPr>
          <a:xfrm>
            <a:off x="8630450" y="1958514"/>
            <a:ext cx="101188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Controller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03FE8D-18C7-4524-9227-5E5A154F704E}"/>
              </a:ext>
            </a:extLst>
          </p:cNvPr>
          <p:cNvSpPr/>
          <p:nvPr/>
        </p:nvSpPr>
        <p:spPr>
          <a:xfrm>
            <a:off x="8048998" y="1702806"/>
            <a:ext cx="200086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Payroll Administration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636FE2-4180-4627-A650-E6F831D81770}"/>
              </a:ext>
            </a:extLst>
          </p:cNvPr>
          <p:cNvSpPr/>
          <p:nvPr/>
        </p:nvSpPr>
        <p:spPr>
          <a:xfrm>
            <a:off x="7117923" y="1221287"/>
            <a:ext cx="320010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Accounts Payable/Receivable Admin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77D893-E6A2-43A1-8E81-030B81DCF71E}"/>
              </a:ext>
            </a:extLst>
          </p:cNvPr>
          <p:cNvSpPr/>
          <p:nvPr/>
        </p:nvSpPr>
        <p:spPr>
          <a:xfrm>
            <a:off x="6346971" y="948200"/>
            <a:ext cx="131452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Legal counsel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AC6170F-4600-470B-B8E9-03C50C2FF34E}"/>
              </a:ext>
            </a:extLst>
          </p:cNvPr>
          <p:cNvSpPr/>
          <p:nvPr/>
        </p:nvSpPr>
        <p:spPr>
          <a:xfrm>
            <a:off x="4104374" y="929914"/>
            <a:ext cx="210987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Information Technology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4B408A-CF2D-4FA8-A11D-B41C667FE9CB}"/>
              </a:ext>
            </a:extLst>
          </p:cNvPr>
          <p:cNvSpPr/>
          <p:nvPr/>
        </p:nvSpPr>
        <p:spPr>
          <a:xfrm>
            <a:off x="2352333" y="1151747"/>
            <a:ext cx="194514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Database Technicians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008D0E-CA65-4FB1-9527-3A6AA42343AF}"/>
              </a:ext>
            </a:extLst>
          </p:cNvPr>
          <p:cNvSpPr/>
          <p:nvPr/>
        </p:nvSpPr>
        <p:spPr>
          <a:xfrm>
            <a:off x="2028895" y="5155930"/>
            <a:ext cx="316140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IT Support Specialists Mine-Software Support Specialists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451499-61DF-4275-B481-0076678DD329}"/>
              </a:ext>
            </a:extLst>
          </p:cNvPr>
          <p:cNvSpPr/>
          <p:nvPr/>
        </p:nvSpPr>
        <p:spPr>
          <a:xfrm>
            <a:off x="2005598" y="1655994"/>
            <a:ext cx="167866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Phone Technicians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36333A-6F55-4AFA-B472-4C86FA059E4A}"/>
              </a:ext>
            </a:extLst>
          </p:cNvPr>
          <p:cNvSpPr/>
          <p:nvPr/>
        </p:nvSpPr>
        <p:spPr>
          <a:xfrm>
            <a:off x="1791688" y="2570965"/>
            <a:ext cx="170110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Industrial Hygiene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E5EB0D-49F1-48FC-AB41-6423353E986E}"/>
              </a:ext>
            </a:extLst>
          </p:cNvPr>
          <p:cNvSpPr/>
          <p:nvPr/>
        </p:nvSpPr>
        <p:spPr>
          <a:xfrm>
            <a:off x="1786208" y="3199704"/>
            <a:ext cx="137210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MSHA Trainers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7C08051-59FD-409D-9260-0E13963863DE}"/>
              </a:ext>
            </a:extLst>
          </p:cNvPr>
          <p:cNvSpPr/>
          <p:nvPr/>
        </p:nvSpPr>
        <p:spPr>
          <a:xfrm>
            <a:off x="1745801" y="3635973"/>
            <a:ext cx="262507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Occupational Health &amp; Safety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339972-2E62-4738-B59D-4F5C5B88FB72}"/>
              </a:ext>
            </a:extLst>
          </p:cNvPr>
          <p:cNvSpPr/>
          <p:nvPr/>
        </p:nvSpPr>
        <p:spPr>
          <a:xfrm>
            <a:off x="2235687" y="3912629"/>
            <a:ext cx="84830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Security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8E59E00-BC82-432A-8418-32DB712ABED9}"/>
              </a:ext>
            </a:extLst>
          </p:cNvPr>
          <p:cNvSpPr/>
          <p:nvPr/>
        </p:nvSpPr>
        <p:spPr>
          <a:xfrm>
            <a:off x="1886021" y="4719317"/>
            <a:ext cx="284545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Risk management / Loss Control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BAD8E76-982D-40B9-ADD0-3DFCA0050BAD}"/>
              </a:ext>
            </a:extLst>
          </p:cNvPr>
          <p:cNvSpPr/>
          <p:nvPr/>
        </p:nvSpPr>
        <p:spPr>
          <a:xfrm>
            <a:off x="1848346" y="4337507"/>
            <a:ext cx="218014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Environmental Engineer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764A2D-0FD7-4BD3-BDD7-FA88855A84B5}"/>
              </a:ext>
            </a:extLst>
          </p:cNvPr>
          <p:cNvSpPr/>
          <p:nvPr/>
        </p:nvSpPr>
        <p:spPr>
          <a:xfrm>
            <a:off x="4279023" y="5431606"/>
            <a:ext cx="204068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Hydrological Engineer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CB449A-6DCC-4A1D-BC6F-382836FACACA}"/>
              </a:ext>
            </a:extLst>
          </p:cNvPr>
          <p:cNvSpPr/>
          <p:nvPr/>
        </p:nvSpPr>
        <p:spPr>
          <a:xfrm>
            <a:off x="6304924" y="5431606"/>
            <a:ext cx="150073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Field Technician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3A4625-AB91-4C71-B7EE-0B556E6A183E}"/>
              </a:ext>
            </a:extLst>
          </p:cNvPr>
          <p:cNvSpPr/>
          <p:nvPr/>
        </p:nvSpPr>
        <p:spPr>
          <a:xfrm>
            <a:off x="8159540" y="5246369"/>
            <a:ext cx="120892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Reclamation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BACD2AF-1E67-4CA3-A12A-00F7121C2309}"/>
              </a:ext>
            </a:extLst>
          </p:cNvPr>
          <p:cNvSpPr/>
          <p:nvPr/>
        </p:nvSpPr>
        <p:spPr>
          <a:xfrm>
            <a:off x="8552098" y="4712104"/>
            <a:ext cx="198990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Community Relations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466F8C9-0FC1-46ED-AAC2-A934604252D6}"/>
              </a:ext>
            </a:extLst>
          </p:cNvPr>
          <p:cNvSpPr/>
          <p:nvPr/>
        </p:nvSpPr>
        <p:spPr>
          <a:xfrm>
            <a:off x="8877513" y="2426785"/>
            <a:ext cx="157761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Communications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EC0EB2C-B81A-4B89-ABC3-B262181C9CB6}"/>
              </a:ext>
            </a:extLst>
          </p:cNvPr>
          <p:cNvSpPr/>
          <p:nvPr/>
        </p:nvSpPr>
        <p:spPr>
          <a:xfrm>
            <a:off x="7855418" y="928773"/>
            <a:ext cx="202645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Government Relations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3199D68-8FC3-412B-AFE7-61503DA49FD5}"/>
              </a:ext>
            </a:extLst>
          </p:cNvPr>
          <p:cNvSpPr/>
          <p:nvPr/>
        </p:nvSpPr>
        <p:spPr>
          <a:xfrm>
            <a:off x="2042798" y="857754"/>
            <a:ext cx="217854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Management level roles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4A2F35-6E8B-41DD-9B26-C9567BD4D61C}"/>
              </a:ext>
            </a:extLst>
          </p:cNvPr>
          <p:cNvSpPr/>
          <p:nvPr/>
        </p:nvSpPr>
        <p:spPr>
          <a:xfrm>
            <a:off x="2020610" y="5643324"/>
            <a:ext cx="224548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Administrative Assistants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0C3214-8BCB-47FB-B8C3-80B26617EE0A}"/>
              </a:ext>
            </a:extLst>
          </p:cNvPr>
          <p:cNvSpPr/>
          <p:nvPr/>
        </p:nvSpPr>
        <p:spPr>
          <a:xfrm>
            <a:off x="5467138" y="5688754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Supervisors</a:t>
            </a:r>
            <a:endParaRPr lang="en-US" kern="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8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95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3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11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19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6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33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45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5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6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64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68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72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76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8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84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87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9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92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94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96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98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99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1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2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03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4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5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6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07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08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09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1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32948-65A7-47A3-A4B4-482FDD78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9568" y="6487570"/>
            <a:ext cx="640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F2FAB-84A3-4F64-A8E7-386BAB9A8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lumOff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E7B3C-5B24-4D74-97F2-DBDF3CCCBCAB}"/>
              </a:ext>
            </a:extLst>
          </p:cNvPr>
          <p:cNvSpPr txBox="1"/>
          <p:nvPr/>
        </p:nvSpPr>
        <p:spPr>
          <a:xfrm>
            <a:off x="0" y="621083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Applied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20514-2FEC-46A6-9529-CF2BF5542062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00A957-7D8C-45A8-90FE-5C9C4B09F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595EAB5-0194-4362-83E3-3B90143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06" y="103749"/>
            <a:ext cx="9881418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Careers in Mining – It’s Not Just Dirt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493C6EB-9EC1-4522-AED9-73E73991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865" y="871135"/>
            <a:ext cx="10152789" cy="5334000"/>
          </a:xfrm>
        </p:spPr>
        <p:txBody>
          <a:bodyPr numCol="2">
            <a:normAutofit fontScale="70000" lnSpcReduction="20000"/>
          </a:bodyPr>
          <a:lstStyle/>
          <a:p>
            <a:pPr>
              <a:buClrTx/>
            </a:pPr>
            <a:r>
              <a:rPr lang="en-US" sz="2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ADMINISTRATION</a:t>
            </a:r>
          </a:p>
          <a:p>
            <a:pPr lvl="1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Purchasing/Materials Management</a:t>
            </a:r>
            <a:endParaRPr lang="en-US" sz="2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Buyer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Contracts Specialist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Inventory Control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Warehouse Technician</a:t>
            </a:r>
            <a:r>
              <a:rPr lang="en-US" sz="25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 </a:t>
            </a:r>
            <a:endParaRPr lang="en-US" sz="21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1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Human Resources</a:t>
            </a:r>
            <a:endParaRPr lang="en-US" sz="2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Recruiting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Employee Relations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Benefits Administration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Compensation</a:t>
            </a:r>
            <a:endParaRPr lang="en-US" sz="21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1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Accounting</a:t>
            </a:r>
            <a:endParaRPr lang="en-US" sz="2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Accountant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Controller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Payroll Administration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Accounts Payable/Receivable Admin</a:t>
            </a:r>
            <a:endParaRPr lang="en-US" sz="21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1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Legal counsel</a:t>
            </a:r>
            <a:endParaRPr lang="en-US" sz="2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1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Lean/Six Sigma/Continuous Improvement</a:t>
            </a:r>
            <a:endParaRPr lang="en-US" sz="2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1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Information Technology</a:t>
            </a:r>
            <a:endParaRPr lang="en-US" sz="22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Database Technicians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IT Support Specialists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Mine-software Support Specialists</a:t>
            </a:r>
            <a:endParaRPr lang="en-US" sz="17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2">
              <a:buClrTx/>
            </a:pPr>
            <a:r>
              <a:rPr lang="en-US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Phone Technicians</a:t>
            </a:r>
          </a:p>
          <a:p>
            <a:pPr lvl="2">
              <a:buClrTx/>
            </a:pPr>
            <a:endParaRPr lang="en-US" sz="21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  <a:p>
            <a:pPr lvl="0">
              <a:buClrTx/>
            </a:pPr>
            <a:r>
              <a:rPr lang="en-US" sz="2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SAFETY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Industrial Hygiene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MSHA Trainers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Occupational Health &amp; Safety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Security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Risk management / Loss Control</a:t>
            </a:r>
          </a:p>
          <a:p>
            <a:pPr>
              <a:buClrTx/>
            </a:pPr>
            <a:r>
              <a:rPr lang="en-US" sz="2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ENVIRONMENTAL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Environmental Engineer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Hydrological Engineer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Field Technician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Reclamation</a:t>
            </a:r>
          </a:p>
          <a:p>
            <a:pPr lvl="0">
              <a:buClrTx/>
            </a:pPr>
            <a:r>
              <a:rPr lang="en-US" sz="2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CORPORATE SOCIAL RESPONSIBILITY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Community Relations 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Communications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Government Relations</a:t>
            </a:r>
          </a:p>
          <a:p>
            <a:pPr lvl="0">
              <a:buClrTx/>
            </a:pPr>
            <a:r>
              <a:rPr lang="en-US" sz="2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POSITIONS FOUND IN ALL FUNCTIONAL AREAS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Management level roles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Administrative Assistants</a:t>
            </a:r>
          </a:p>
          <a:p>
            <a:pPr lvl="1">
              <a:buClrTx/>
            </a:pPr>
            <a: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Supervisor</a:t>
            </a:r>
            <a:br>
              <a:rPr lang="en-US" sz="2100" dirty="0">
                <a:solidFill>
                  <a:srgbClr val="002060"/>
                </a:solidFill>
                <a:latin typeface="Avenir Next LT Pro Demi" panose="020B0704020202020204" pitchFamily="34" charset="0"/>
              </a:rPr>
            </a:br>
            <a:endParaRPr lang="en-US" sz="2100" dirty="0">
              <a:solidFill>
                <a:srgbClr val="002060"/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AF3941-8353-4E44-BBE1-BB26BAF223CB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7F71225-5D31-4B8E-99E4-AD8585619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9FF57C-7DB7-4234-8F25-8D51A247BE68}"/>
              </a:ext>
            </a:extLst>
          </p:cNvPr>
          <p:cNvSpPr txBox="1"/>
          <p:nvPr/>
        </p:nvSpPr>
        <p:spPr>
          <a:xfrm>
            <a:off x="522514" y="326571"/>
            <a:ext cx="5477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Safety First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83282-010B-4B6F-B2C0-687FFE4990F1}"/>
              </a:ext>
            </a:extLst>
          </p:cNvPr>
          <p:cNvSpPr txBox="1"/>
          <p:nvPr/>
        </p:nvSpPr>
        <p:spPr>
          <a:xfrm>
            <a:off x="522514" y="1318495"/>
            <a:ext cx="82109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3D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+mn-cs"/>
              </a:rPr>
              <a:t>Nevada Mining in 2019: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223C68"/>
              </a:solidFill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</a:rPr>
              <a:t>227 Active Mines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223C68"/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28.5 million work hours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</a:rPr>
              <a:t>179 with no reportable injury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223C68"/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89% better than national rate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noProof="0" dirty="0">
              <a:solidFill>
                <a:srgbClr val="223C68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29FE38-79A1-408E-AF5B-B2AC96762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396989"/>
              </p:ext>
            </p:extLst>
          </p:nvPr>
        </p:nvGraphicFramePr>
        <p:xfrm>
          <a:off x="506963" y="606491"/>
          <a:ext cx="11178074" cy="487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F0FAA1-7626-4281-AC1D-A3B4906BC61B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C4CEBA-7238-4FED-8651-A30832164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39C19-B08E-4E35-88B1-A88B62CEC396}"/>
              </a:ext>
            </a:extLst>
          </p:cNvPr>
          <p:cNvSpPr txBox="1"/>
          <p:nvPr/>
        </p:nvSpPr>
        <p:spPr>
          <a:xfrm>
            <a:off x="0" y="32657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223C68"/>
                </a:solidFill>
                <a:latin typeface="Avenir Next LT Pro" panose="020B0504020202020204" pitchFamily="34" charset="0"/>
              </a:rPr>
              <a:t>An Essential Nevada Industry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1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AF3941-8353-4E44-BBE1-BB26BAF223CB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7F71225-5D31-4B8E-99E4-AD8585619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B0211A7-89A4-417D-A7BF-5FD766949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8" y="1116301"/>
            <a:ext cx="10425064" cy="4718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754642-8CC5-4A6C-A5E2-7F4DA62BE69C}"/>
              </a:ext>
            </a:extLst>
          </p:cNvPr>
          <p:cNvSpPr txBox="1"/>
          <p:nvPr/>
        </p:nvSpPr>
        <p:spPr>
          <a:xfrm>
            <a:off x="0" y="32657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9F70-C4DA-4C62-B47A-83BB1768740C}"/>
              </a:ext>
            </a:extLst>
          </p:cNvPr>
          <p:cNvSpPr txBox="1"/>
          <p:nvPr/>
        </p:nvSpPr>
        <p:spPr>
          <a:xfrm>
            <a:off x="0" y="32657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223C68"/>
                </a:solidFill>
                <a:latin typeface="Avenir Next LT Pro" panose="020B0504020202020204" pitchFamily="34" charset="0"/>
              </a:rPr>
              <a:t>COVID-19 Response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32948-65A7-47A3-A4B4-482FDD78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9568" y="6487570"/>
            <a:ext cx="640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F2FAB-84A3-4F64-A8E7-386BAB9A8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lumOff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E7B3C-5B24-4D74-97F2-DBDF3CCCBCAB}"/>
              </a:ext>
            </a:extLst>
          </p:cNvPr>
          <p:cNvSpPr txBox="1"/>
          <p:nvPr/>
        </p:nvSpPr>
        <p:spPr>
          <a:xfrm>
            <a:off x="0" y="621083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Applied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20514-2FEC-46A6-9529-CF2BF5542062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00A957-7D8C-45A8-90FE-5C9C4B09F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DFEBAC-F647-4BCE-87B1-29277A01E6BD}"/>
              </a:ext>
            </a:extLst>
          </p:cNvPr>
          <p:cNvSpPr txBox="1"/>
          <p:nvPr/>
        </p:nvSpPr>
        <p:spPr>
          <a:xfrm>
            <a:off x="0" y="32657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223C68"/>
                </a:solidFill>
                <a:latin typeface="Avenir Next LT Pro" panose="020B0504020202020204" pitchFamily="34" charset="0"/>
              </a:rPr>
              <a:t>COVID-19 Response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F63320-9F45-4DFB-B676-F2D0D14E80A3}"/>
              </a:ext>
            </a:extLst>
          </p:cNvPr>
          <p:cNvSpPr txBox="1"/>
          <p:nvPr/>
        </p:nvSpPr>
        <p:spPr>
          <a:xfrm>
            <a:off x="498249" y="1681646"/>
            <a:ext cx="114506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b="1" kern="1200" dirty="0">
                <a:solidFill>
                  <a:srgbClr val="223C68"/>
                </a:solidFill>
                <a:latin typeface="Avenir Next LT Pro" panose="020B0504020202020204" pitchFamily="34" charset="0"/>
              </a:rPr>
              <a:t>Donations of PPE, school supplies, and setting up COVID testing sites</a:t>
            </a:r>
          </a:p>
          <a:p>
            <a:pPr algn="l" rtl="0">
              <a:defRPr/>
            </a:pPr>
            <a:endParaRPr lang="en-US" sz="2400" b="1" kern="1200" dirty="0">
              <a:solidFill>
                <a:srgbClr val="223C68"/>
              </a:solidFill>
              <a:latin typeface="Avenir Next LT Pro" panose="020B0504020202020204" pitchFamily="34" charset="0"/>
            </a:endParaRPr>
          </a:p>
          <a:p>
            <a:pPr algn="l" rtl="0">
              <a:defRPr/>
            </a:pPr>
            <a:r>
              <a:rPr lang="en-US" sz="2400" b="1" kern="1200" dirty="0">
                <a:solidFill>
                  <a:srgbClr val="223C68"/>
                </a:solidFill>
                <a:latin typeface="Avenir Next LT Pro" panose="020B0504020202020204" pitchFamily="34" charset="0"/>
              </a:rPr>
              <a:t>Mining Industry was the largest contributor to Nevada COVID Taskforce</a:t>
            </a:r>
          </a:p>
          <a:p>
            <a:pPr algn="l" rtl="0">
              <a:defRPr/>
            </a:pPr>
            <a:endParaRPr lang="en-US" sz="2400" b="1" kern="1200" dirty="0">
              <a:solidFill>
                <a:srgbClr val="223C68"/>
              </a:solidFill>
              <a:latin typeface="Avenir Next LT Pro" panose="020B0504020202020204" pitchFamily="34" charset="0"/>
            </a:endParaRPr>
          </a:p>
          <a:p>
            <a:pPr algn="l" rtl="0">
              <a:defRPr/>
            </a:pPr>
            <a:r>
              <a:rPr lang="en-US" sz="2400" b="1" kern="1200" dirty="0">
                <a:solidFill>
                  <a:srgbClr val="223C68"/>
                </a:solidFill>
                <a:latin typeface="Avenir Next LT Pro" panose="020B0504020202020204" pitchFamily="34" charset="0"/>
              </a:rPr>
              <a:t>Mining funded programs like the I-80 Fund and Storefront Business Benefit providing grants and loans to small businesses</a:t>
            </a:r>
          </a:p>
          <a:p>
            <a:pPr algn="l" rtl="0">
              <a:defRPr/>
            </a:pPr>
            <a:endParaRPr lang="en-US" sz="2400" b="1" kern="1200" dirty="0">
              <a:solidFill>
                <a:srgbClr val="223C68"/>
              </a:solidFill>
              <a:latin typeface="Avenir Next LT Pro" panose="020B0504020202020204" pitchFamily="34" charset="0"/>
            </a:endParaRPr>
          </a:p>
          <a:p>
            <a:pPr algn="l" rtl="0">
              <a:defRPr/>
            </a:pPr>
            <a:r>
              <a:rPr lang="en-US" sz="2400" b="1" kern="1200" dirty="0">
                <a:solidFill>
                  <a:srgbClr val="223C68"/>
                </a:solidFill>
                <a:latin typeface="Avenir Next LT Pro" panose="020B0504020202020204" pitchFamily="34" charset="0"/>
              </a:rPr>
              <a:t>NVMA hosted virtual food drive with Food Bank of Northern Nevada resulting in over 22,000 meals for Nevadans in need</a:t>
            </a:r>
          </a:p>
        </p:txBody>
      </p:sp>
    </p:spTree>
    <p:extLst>
      <p:ext uri="{BB962C8B-B14F-4D97-AF65-F5344CB8AC3E}">
        <p14:creationId xmlns:p14="http://schemas.microsoft.com/office/powerpoint/2010/main" val="28184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32948-65A7-47A3-A4B4-482FDD78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9568" y="6487570"/>
            <a:ext cx="640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F2FAB-84A3-4F64-A8E7-386BAB9A8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lumOff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E7B3C-5B24-4D74-97F2-DBDF3CCCBCAB}"/>
              </a:ext>
            </a:extLst>
          </p:cNvPr>
          <p:cNvSpPr txBox="1"/>
          <p:nvPr/>
        </p:nvSpPr>
        <p:spPr>
          <a:xfrm>
            <a:off x="0" y="621083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Applied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20514-2FEC-46A6-9529-CF2BF5542062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00A957-7D8C-45A8-90FE-5C9C4B09F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B5CA85-E6C2-4866-AADE-B78E6D35184E}"/>
              </a:ext>
            </a:extLst>
          </p:cNvPr>
          <p:cNvSpPr txBox="1"/>
          <p:nvPr/>
        </p:nvSpPr>
        <p:spPr>
          <a:xfrm>
            <a:off x="522514" y="326571"/>
            <a:ext cx="10039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223C68"/>
                </a:solidFill>
                <a:latin typeface="Avenir Next LT Pro" panose="020B0504020202020204" pitchFamily="34" charset="0"/>
              </a:rPr>
              <a:t>Sustainable Mining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9" name="TextBox 10">
            <a:extLst>
              <a:ext uri="{FF2B5EF4-FFF2-40B4-BE49-F238E27FC236}">
                <a16:creationId xmlns:a16="http://schemas.microsoft.com/office/drawing/2014/main" id="{2B0EA191-3289-426C-B3BD-9C87CC544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118709"/>
              </p:ext>
            </p:extLst>
          </p:nvPr>
        </p:nvGraphicFramePr>
        <p:xfrm>
          <a:off x="570762" y="1249900"/>
          <a:ext cx="11183088" cy="4293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48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C26E43-1C85-4760-A3E3-A44759541398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977E5FA-E1B5-4DBF-B97F-F567A3DCB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A2AB9D7-3C25-4E49-9ED9-B799D1572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2" y="4090973"/>
            <a:ext cx="5132614" cy="16527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D6FA6C-7FE6-4629-B050-8F668766FEF8}"/>
              </a:ext>
            </a:extLst>
          </p:cNvPr>
          <p:cNvSpPr txBox="1"/>
          <p:nvPr/>
        </p:nvSpPr>
        <p:spPr>
          <a:xfrm>
            <a:off x="438539" y="242596"/>
            <a:ext cx="1122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What is the NVMA?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B615B-DC5A-462B-964E-1A4DAFE39CC3}"/>
              </a:ext>
            </a:extLst>
          </p:cNvPr>
          <p:cNvSpPr txBox="1"/>
          <p:nvPr/>
        </p:nvSpPr>
        <p:spPr>
          <a:xfrm>
            <a:off x="1" y="1751286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+mn-cs"/>
              </a:rPr>
              <a:t>The Nevada Mining Association’s mission is to unite, educate, advocate, and serve as the public voice of Nevada’s modern mining industry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32948-65A7-47A3-A4B4-482FDD78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9568" y="6487570"/>
            <a:ext cx="640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F2FAB-84A3-4F64-A8E7-386BAB9A8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lumOff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E7B3C-5B24-4D74-97F2-DBDF3CCCBCAB}"/>
              </a:ext>
            </a:extLst>
          </p:cNvPr>
          <p:cNvSpPr txBox="1"/>
          <p:nvPr/>
        </p:nvSpPr>
        <p:spPr>
          <a:xfrm>
            <a:off x="0" y="621083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Applied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20514-2FEC-46A6-9529-CF2BF5542062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00A957-7D8C-45A8-90FE-5C9C4B09F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B5CA85-E6C2-4866-AADE-B78E6D35184E}"/>
              </a:ext>
            </a:extLst>
          </p:cNvPr>
          <p:cNvSpPr txBox="1"/>
          <p:nvPr/>
        </p:nvSpPr>
        <p:spPr>
          <a:xfrm>
            <a:off x="522514" y="326571"/>
            <a:ext cx="1003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23C68"/>
                </a:solidFill>
                <a:latin typeface="Avenir Next LT Pro" panose="020B0504020202020204" pitchFamily="34" charset="0"/>
              </a:rPr>
              <a:t>Government Agencies with Mining Oversight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49C75-79CD-46A5-9469-1926AEDBB73D}"/>
              </a:ext>
            </a:extLst>
          </p:cNvPr>
          <p:cNvSpPr txBox="1"/>
          <p:nvPr/>
        </p:nvSpPr>
        <p:spPr>
          <a:xfrm>
            <a:off x="522514" y="806339"/>
            <a:ext cx="7411811" cy="34163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U.S. BLM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U.S. Forest Service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U.S. Mine Safety &amp; Health Administration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Nevada Department of Conservation &amp; Natural Resources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	Division of Environmental Protection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	Division of Water Resources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Nevada Department of Wildlife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Nevada Division of Minerals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3C68"/>
                </a:solidFill>
              </a:rPr>
              <a:t>Nevada Mine Safety and Training Section</a:t>
            </a:r>
            <a:endParaRPr lang="en-US" sz="2400" dirty="0">
              <a:solidFill>
                <a:srgbClr val="223C6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7CD69CE-5E3A-4DC7-BCC2-A282AD312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050"/>
            <a:ext cx="12191999" cy="18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D6847C3-2541-4B9F-BB81-5D3C2F3AF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3" y="2324284"/>
            <a:ext cx="10769991" cy="34733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AF3941-8353-4E44-BBE1-BB26BAF223CB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3E570E-E84A-4957-8588-90C3C807DBAC}"/>
              </a:ext>
            </a:extLst>
          </p:cNvPr>
          <p:cNvSpPr/>
          <p:nvPr/>
        </p:nvSpPr>
        <p:spPr>
          <a:xfrm>
            <a:off x="0" y="382709"/>
            <a:ext cx="12192000" cy="1735554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BC03C-180B-4DA2-B0E1-873EEA94F43A}"/>
              </a:ext>
            </a:extLst>
          </p:cNvPr>
          <p:cNvSpPr txBox="1"/>
          <p:nvPr/>
        </p:nvSpPr>
        <p:spPr>
          <a:xfrm>
            <a:off x="526073" y="785262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kern="1200" dirty="0">
                <a:solidFill>
                  <a:schemeClr val="bg1"/>
                </a:solidFill>
                <a:ea typeface="+mj-ea"/>
                <a:cs typeface="+mj-cs"/>
              </a:rPr>
              <a:t>Nikki@NevadaMining.org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020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C26E43-1C85-4760-A3E3-A44759541398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977E5FA-E1B5-4DBF-B97F-F567A3DCB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D6FA6C-7FE6-4629-B050-8F668766FEF8}"/>
              </a:ext>
            </a:extLst>
          </p:cNvPr>
          <p:cNvSpPr txBox="1"/>
          <p:nvPr/>
        </p:nvSpPr>
        <p:spPr>
          <a:xfrm>
            <a:off x="438539" y="242596"/>
            <a:ext cx="1122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What is the NVMA?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B615B-DC5A-462B-964E-1A4DAFE39CC3}"/>
              </a:ext>
            </a:extLst>
          </p:cNvPr>
          <p:cNvSpPr txBox="1"/>
          <p:nvPr/>
        </p:nvSpPr>
        <p:spPr>
          <a:xfrm>
            <a:off x="1" y="1340739"/>
            <a:ext cx="12191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+mn-cs"/>
              </a:rPr>
              <a:t>500+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+mn-cs"/>
              </a:rPr>
              <a:t> Member Companies representing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+mn-cs"/>
              </a:rPr>
              <a:t>every part of  the mining supply chain: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noProof="0" dirty="0">
              <a:solidFill>
                <a:srgbClr val="223C68"/>
              </a:solidFill>
              <a:latin typeface="Avenir Next LT Pro" panose="020B05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223C68"/>
                </a:solidFill>
                <a:latin typeface="Avenir Next LT Pro" panose="020B0504020202020204" pitchFamily="34" charset="0"/>
              </a:rPr>
              <a:t>Operators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223C68"/>
                </a:solidFill>
                <a:latin typeface="Avenir Next LT Pro" panose="020B0504020202020204" pitchFamily="34" charset="0"/>
              </a:rPr>
              <a:t>Exploration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223C68"/>
                </a:solidFill>
                <a:latin typeface="Avenir Next LT Pro" panose="020B0504020202020204" pitchFamily="34" charset="0"/>
              </a:rPr>
              <a:t>Suppliers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223C68"/>
                </a:solidFill>
                <a:latin typeface="Avenir Next LT Pro" panose="020B0504020202020204" pitchFamily="34" charset="0"/>
              </a:rPr>
              <a:t>Individuals</a:t>
            </a:r>
            <a:endParaRPr lang="en-US" sz="4400" b="1" noProof="0" dirty="0">
              <a:solidFill>
                <a:srgbClr val="223C68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250CA4C-9318-42F1-A885-A16A324BD065}"/>
              </a:ext>
            </a:extLst>
          </p:cNvPr>
          <p:cNvSpPr txBox="1"/>
          <p:nvPr/>
        </p:nvSpPr>
        <p:spPr>
          <a:xfrm>
            <a:off x="0" y="159391"/>
            <a:ext cx="7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Modern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Mining in Nevada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7823B-D7A3-4F58-AD08-36127B196661}"/>
              </a:ext>
            </a:extLst>
          </p:cNvPr>
          <p:cNvSpPr txBox="1"/>
          <p:nvPr/>
        </p:nvSpPr>
        <p:spPr>
          <a:xfrm>
            <a:off x="793103" y="1057128"/>
            <a:ext cx="59622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9.5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% of all U.S. non-fuel mineral production comes from Nevada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 state produces 20 essential minerals critical to our daily lives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15 of Nevada’s 17 counties have an active mine 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 mining supply chain has a presence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all 17 counties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Nevada mines operate on only 0.3</a:t>
            </a:r>
            <a:r>
              <a:rPr lang="en-US" sz="20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 percent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Nevada’s 71,000,000 acres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F126C-835F-4D18-8269-875FE709C762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ABDDB3E-C208-488B-BB31-29574DFD2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9B3C6A-2DD4-4DF2-B1BC-054130481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1538"/>
              </p:ext>
            </p:extLst>
          </p:nvPr>
        </p:nvGraphicFramePr>
        <p:xfrm>
          <a:off x="162046" y="1070616"/>
          <a:ext cx="11927285" cy="485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B1A2BD-CB48-4DFF-B20D-AF9A7836B65A}"/>
              </a:ext>
            </a:extLst>
          </p:cNvPr>
          <p:cNvSpPr txBox="1"/>
          <p:nvPr/>
        </p:nvSpPr>
        <p:spPr>
          <a:xfrm>
            <a:off x="438539" y="242596"/>
            <a:ext cx="1122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Nevada GDP By Industry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F3941-8353-4E44-BBE1-BB26BAF223CB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7F71225-5D31-4B8E-99E4-AD8585619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069E88-8FFB-C74F-9877-45C40281FC7F}"/>
              </a:ext>
            </a:extLst>
          </p:cNvPr>
          <p:cNvSpPr txBox="1"/>
          <p:nvPr/>
        </p:nvSpPr>
        <p:spPr>
          <a:xfrm>
            <a:off x="8523890" y="3836275"/>
            <a:ext cx="321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Mining is Nevada’s 12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Largest Industry</a:t>
            </a:r>
          </a:p>
        </p:txBody>
      </p:sp>
    </p:spTree>
    <p:extLst>
      <p:ext uri="{BB962C8B-B14F-4D97-AF65-F5344CB8AC3E}">
        <p14:creationId xmlns:p14="http://schemas.microsoft.com/office/powerpoint/2010/main" val="313143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250CA4C-9318-42F1-A885-A16A324BD065}"/>
              </a:ext>
            </a:extLst>
          </p:cNvPr>
          <p:cNvSpPr txBox="1"/>
          <p:nvPr/>
        </p:nvSpPr>
        <p:spPr>
          <a:xfrm>
            <a:off x="0" y="1593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Home to 20 Essential Minerals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E57FD-D289-48A3-AA1E-FF7AEC26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34" y="805722"/>
            <a:ext cx="6828931" cy="50957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9CDD69-AA85-4332-ADDA-83E2F6C0018E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D844C37-5A16-4615-BE28-1FC0D3A68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B1A2BD-CB48-4DFF-B20D-AF9A7836B65A}"/>
              </a:ext>
            </a:extLst>
          </p:cNvPr>
          <p:cNvSpPr txBox="1"/>
          <p:nvPr/>
        </p:nvSpPr>
        <p:spPr>
          <a:xfrm>
            <a:off x="6232849" y="242596"/>
            <a:ext cx="5427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Careers,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Not Jobs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F3941-8353-4E44-BBE1-BB26BAF223CB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7F71225-5D31-4B8E-99E4-AD8585619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C50EBB-5C53-4ED4-94B7-BC0829883A17}"/>
              </a:ext>
            </a:extLst>
          </p:cNvPr>
          <p:cNvSpPr txBox="1"/>
          <p:nvPr/>
        </p:nvSpPr>
        <p:spPr>
          <a:xfrm>
            <a:off x="905067" y="4072721"/>
            <a:ext cx="8845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+mn-cs"/>
              </a:rPr>
              <a:t>37,000 Direct &amp; Indirect Careers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223C68"/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Average Direct Salary: $90,000+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noProof="0" dirty="0">
              <a:solidFill>
                <a:srgbClr val="223C68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012-C967-4040-8DA5-0012AB58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Mining and Natural Resources Industry Employment as a Percentage of Total Employment</a:t>
            </a:r>
            <a:br>
              <a:rPr lang="en-US" sz="2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County, Average Annual, 2019</a:t>
            </a:r>
            <a:endParaRPr lang="en-US" sz="2800" b="1" dirty="0">
              <a:solidFill>
                <a:srgbClr val="223C6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32948-65A7-47A3-A4B4-482FDD78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9568" y="6487570"/>
            <a:ext cx="6400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F2FAB-84A3-4F64-A8E7-386BAB9A8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lumOff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E7B3C-5B24-4D74-97F2-DBDF3CCCBCAB}"/>
              </a:ext>
            </a:extLst>
          </p:cNvPr>
          <p:cNvSpPr txBox="1"/>
          <p:nvPr/>
        </p:nvSpPr>
        <p:spPr>
          <a:xfrm>
            <a:off x="0" y="621083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Applied Analysis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F54F63B-18F2-465C-A4AB-B8B519BA3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00260"/>
              </p:ext>
            </p:extLst>
          </p:nvPr>
        </p:nvGraphicFramePr>
        <p:xfrm>
          <a:off x="838200" y="1577130"/>
          <a:ext cx="10515600" cy="436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C20514-2FEC-46A6-9529-CF2BF5542062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00A957-7D8C-45A8-90FE-5C9C4B09F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AF3941-8353-4E44-BBE1-BB26BAF223CB}"/>
              </a:ext>
            </a:extLst>
          </p:cNvPr>
          <p:cNvSpPr/>
          <p:nvPr/>
        </p:nvSpPr>
        <p:spPr>
          <a:xfrm>
            <a:off x="0" y="6048462"/>
            <a:ext cx="12192000" cy="809538"/>
          </a:xfrm>
          <a:prstGeom prst="rect">
            <a:avLst/>
          </a:prstGeom>
          <a:solidFill>
            <a:srgbClr val="22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7F71225-5D31-4B8E-99E4-AD8585619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6117056"/>
            <a:ext cx="1978867" cy="637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BC03C-180B-4DA2-B0E1-873EEA94F43A}"/>
              </a:ext>
            </a:extLst>
          </p:cNvPr>
          <p:cNvSpPr txBox="1"/>
          <p:nvPr/>
        </p:nvSpPr>
        <p:spPr>
          <a:xfrm>
            <a:off x="0" y="32657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223C68"/>
                </a:solidFill>
                <a:latin typeface="Avenir Next LT Pro" panose="020B0504020202020204" pitchFamily="34" charset="0"/>
              </a:rPr>
              <a:t>Workforce Development Efforts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23C6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D720E-CE49-473E-B4BF-862CFEADE8DD}"/>
              </a:ext>
            </a:extLst>
          </p:cNvPr>
          <p:cNvSpPr txBox="1"/>
          <p:nvPr/>
        </p:nvSpPr>
        <p:spPr>
          <a:xfrm>
            <a:off x="519143" y="1508396"/>
            <a:ext cx="10937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13D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+mn-cs"/>
              </a:rPr>
              <a:t>2021 Efforts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223C68"/>
              </a:solidFill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</a:rPr>
              <a:t>Expanding Awareness of careers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223C68"/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Partnership building in Southern Nevada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3C68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</a:rPr>
              <a:t>Project 354 and Nevada Careers pilot program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noProof="0" dirty="0">
              <a:solidFill>
                <a:srgbClr val="223C6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B7237-04E5-9740-9D95-9AAA1EED265C}"/>
              </a:ext>
            </a:extLst>
          </p:cNvPr>
          <p:cNvSpPr txBox="1"/>
          <p:nvPr/>
        </p:nvSpPr>
        <p:spPr>
          <a:xfrm>
            <a:off x="3668617" y="510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876</Words>
  <Application>Microsoft Macintosh PowerPoint</Application>
  <PresentationFormat>Widescreen</PresentationFormat>
  <Paragraphs>228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Avenir Next LT Pro</vt:lpstr>
      <vt:lpstr>Avenir Next LT Pro Demi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Mining and Natural Resources Industry Employment as a Percentage of Total Employment By County, Average Annual, 2019</vt:lpstr>
      <vt:lpstr>PowerPoint Presentation</vt:lpstr>
      <vt:lpstr>PowerPoint Presentation</vt:lpstr>
      <vt:lpstr>Mining Schools in the United States</vt:lpstr>
      <vt:lpstr>Mining Schools in Nevada</vt:lpstr>
      <vt:lpstr>PowerPoint Presentation</vt:lpstr>
      <vt:lpstr>Careers in Mining – It’s Not Just Dirt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joseph@nevadamining.org</dc:creator>
  <cp:lastModifiedBy>Nikki Bailey</cp:lastModifiedBy>
  <cp:revision>23</cp:revision>
  <dcterms:created xsi:type="dcterms:W3CDTF">2021-02-02T21:56:38Z</dcterms:created>
  <dcterms:modified xsi:type="dcterms:W3CDTF">2021-06-21T16:26:01Z</dcterms:modified>
</cp:coreProperties>
</file>